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audio1.bin" ContentType="audio/unknown"/>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56"/>
  </p:notesMasterIdLst>
  <p:handoutMasterIdLst>
    <p:handoutMasterId r:id="rId57"/>
  </p:handoutMasterIdLst>
  <p:sldIdLst>
    <p:sldId id="270" r:id="rId3"/>
    <p:sldId id="990" r:id="rId4"/>
    <p:sldId id="326" r:id="rId5"/>
    <p:sldId id="1205" r:id="rId6"/>
    <p:sldId id="1076" r:id="rId7"/>
    <p:sldId id="1078" r:id="rId8"/>
    <p:sldId id="1079" r:id="rId9"/>
    <p:sldId id="1082" r:id="rId10"/>
    <p:sldId id="1083" r:id="rId11"/>
    <p:sldId id="1084" r:id="rId12"/>
    <p:sldId id="1204" r:id="rId13"/>
    <p:sldId id="1085" r:id="rId14"/>
    <p:sldId id="1086" r:id="rId15"/>
    <p:sldId id="1087" r:id="rId16"/>
    <p:sldId id="1091" r:id="rId17"/>
    <p:sldId id="1088" r:id="rId18"/>
    <p:sldId id="1090" r:id="rId19"/>
    <p:sldId id="1092" r:id="rId20"/>
    <p:sldId id="1093" r:id="rId21"/>
    <p:sldId id="1094" r:id="rId22"/>
    <p:sldId id="1095" r:id="rId23"/>
    <p:sldId id="1096" r:id="rId24"/>
    <p:sldId id="1097" r:id="rId25"/>
    <p:sldId id="1098" r:id="rId26"/>
    <p:sldId id="1099" r:id="rId27"/>
    <p:sldId id="1100" r:id="rId28"/>
    <p:sldId id="1101" r:id="rId29"/>
    <p:sldId id="1102" r:id="rId30"/>
    <p:sldId id="1103" r:id="rId31"/>
    <p:sldId id="1104" r:id="rId32"/>
    <p:sldId id="1105" r:id="rId33"/>
    <p:sldId id="1106" r:id="rId34"/>
    <p:sldId id="1107" r:id="rId35"/>
    <p:sldId id="1108" r:id="rId36"/>
    <p:sldId id="1109" r:id="rId37"/>
    <p:sldId id="1110" r:id="rId38"/>
    <p:sldId id="1111" r:id="rId39"/>
    <p:sldId id="1112" r:id="rId40"/>
    <p:sldId id="1113" r:id="rId41"/>
    <p:sldId id="1114" r:id="rId42"/>
    <p:sldId id="1115" r:id="rId43"/>
    <p:sldId id="1116" r:id="rId44"/>
    <p:sldId id="1117" r:id="rId45"/>
    <p:sldId id="1118" r:id="rId46"/>
    <p:sldId id="1119" r:id="rId47"/>
    <p:sldId id="1122" r:id="rId48"/>
    <p:sldId id="1123" r:id="rId49"/>
    <p:sldId id="1126" r:id="rId50"/>
    <p:sldId id="1127" r:id="rId51"/>
    <p:sldId id="1130" r:id="rId52"/>
    <p:sldId id="725" r:id="rId53"/>
    <p:sldId id="538" r:id="rId54"/>
    <p:sldId id="377" r:id="rId55"/>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p:restoredTop sz="94254"/>
  </p:normalViewPr>
  <p:slideViewPr>
    <p:cSldViewPr showGuides="1">
      <p:cViewPr varScale="1">
        <p:scale>
          <a:sx n="70" d="100"/>
          <a:sy n="70" d="100"/>
        </p:scale>
        <p:origin x="438" y="102"/>
      </p:cViewPr>
      <p:guideLst>
        <p:guide orient="horz" pos="2160"/>
        <p:guide pos="2806"/>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15 September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3174932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15 September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2017346834"/>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15 September 2020</a:t>
            </a:fld>
            <a:endPar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574009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94423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98013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6154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68696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33093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9868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43185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08925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31384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0470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073191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32753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35700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33115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1140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55605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44773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51210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3808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28920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38060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extLst>
      <p:ext uri="{BB962C8B-B14F-4D97-AF65-F5344CB8AC3E}">
        <p14:creationId xmlns:p14="http://schemas.microsoft.com/office/powerpoint/2010/main" val="2930451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30021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85924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17761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78048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6362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72950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5117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9326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07878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295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28795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58576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63410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04844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32852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668619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943435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139886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653922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1222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20920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484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499409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693017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mtClean="0"/>
              <a:t>18.#</a:t>
            </a: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4563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9/15/2020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9/15/2020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vmlDrawing" Target="../drawings/vmlDrawing2.v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2.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3319"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6999"/>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/53</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4274"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audio1.bin"/><Relationship Id="rId7"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2.emf"/><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843213" y="886460"/>
            <a:ext cx="2940228" cy="584775"/>
          </a:xfrm>
          <a:prstGeom prst="rect">
            <a:avLst/>
          </a:prstGeom>
          <a:noFill/>
          <a:ln w="9525">
            <a:noFill/>
          </a:ln>
        </p:spPr>
        <p:txBody>
          <a:bodyPr wrap="none" anchor="t">
            <a:spAutoFit/>
          </a:bodyPr>
          <a:lstStyle/>
          <a:p>
            <a:pPr>
              <a:spcBef>
                <a:spcPct val="20000"/>
              </a:spcBef>
              <a:buClr>
                <a:schemeClr val="tx1"/>
              </a:buClr>
              <a:buSzPct val="60000"/>
            </a:pPr>
            <a:r>
              <a:rPr lang="en-US" altLang="en-GB" dirty="0" smtClean="0">
                <a:solidFill>
                  <a:srgbClr val="000099"/>
                </a:solidFill>
                <a:latin typeface="Arial" panose="020B0604020202020204" pitchFamily="34" charset="0"/>
                <a:ea typeface="Arial" panose="020B0604020202020204" pitchFamily="34" charset="0"/>
              </a:rPr>
              <a:t>Network Layer </a:t>
            </a:r>
            <a:endParaRPr lang="en-US" altLang="en-GB" sz="2400" dirty="0">
              <a:solidFill>
                <a:srgbClr val="000099"/>
              </a:solidFill>
              <a:latin typeface="Arial" panose="020B0604020202020204" pitchFamily="34" charset="0"/>
              <a:ea typeface="Arial" panose="020B0604020202020204" pitchFamily="34" charset="0"/>
            </a:endParaRP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smtClean="0">
                <a:latin typeface="Times-BoldItalic"/>
              </a:rPr>
              <a:t>Forwarding </a:t>
            </a:r>
            <a:r>
              <a:rPr lang="en-US" altLang="en-US" sz="2000" dirty="0">
                <a:latin typeface="Times-BoldItalic"/>
              </a:rPr>
              <a:t>process</a:t>
            </a:r>
          </a:p>
        </p:txBody>
      </p:sp>
      <p:pic>
        <p:nvPicPr>
          <p:cNvPr id="2560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64704"/>
            <a:ext cx="7659688" cy="42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1740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5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6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582CEE7-6065-45F3-9240-D603DC87ACCC}"/>
              </a:ext>
            </a:extLst>
          </p:cNvPr>
          <p:cNvSpPr txBox="1">
            <a:spLocks noChangeArrowheads="1"/>
          </p:cNvSpPr>
          <p:nvPr/>
        </p:nvSpPr>
        <p:spPr bwMode="auto">
          <a:xfrm>
            <a:off x="1106488" y="0"/>
            <a:ext cx="2967479" cy="646331"/>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3600" dirty="0" smtClean="0">
                <a:solidFill>
                  <a:schemeClr val="hlink"/>
                </a:solidFill>
                <a:effectLst>
                  <a:outerShdw blurRad="38100" dist="38100" dir="2700000" algn="tl">
                    <a:srgbClr val="C0C0C0"/>
                  </a:outerShdw>
                </a:effectLst>
                <a:latin typeface="Times New Roman" pitchFamily="18" charset="0"/>
              </a:rPr>
              <a:t>Other Services</a:t>
            </a:r>
            <a:endParaRPr lang="en-US" altLang="en-US" sz="3600" dirty="0">
              <a:solidFill>
                <a:schemeClr val="hlink"/>
              </a:solidFill>
              <a:effectLst>
                <a:outerShdw blurRad="38100" dist="38100" dir="2700000" algn="tl">
                  <a:srgbClr val="C0C0C0"/>
                </a:outerShdw>
              </a:effectLst>
              <a:latin typeface="Times New Roman" pitchFamily="18" charset="0"/>
            </a:endParaRPr>
          </a:p>
        </p:txBody>
      </p:sp>
      <p:sp>
        <p:nvSpPr>
          <p:cNvPr id="23563" name="Rectangle 10"/>
          <p:cNvSpPr>
            <a:spLocks noChangeArrowheads="1"/>
          </p:cNvSpPr>
          <p:nvPr/>
        </p:nvSpPr>
        <p:spPr bwMode="auto">
          <a:xfrm>
            <a:off x="1619672" y="668337"/>
            <a:ext cx="5713704" cy="56323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smtClean="0">
                <a:latin typeface="Times New Roman" panose="02020603050405020304" pitchFamily="18" charset="0"/>
              </a:rPr>
              <a:t>Error Control </a:t>
            </a:r>
            <a:endParaRPr lang="en-US" altLang="en-US" sz="2800" dirty="0">
              <a:latin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No error control</a:t>
            </a: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Checksum used for header alone</a:t>
            </a: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ICMP is used for datagram</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en-US" sz="2800" dirty="0" smtClean="0">
                <a:latin typeface="Times New Roman" panose="02020603050405020304" pitchFamily="18" charset="0"/>
              </a:rPr>
              <a:t>Flow </a:t>
            </a:r>
            <a:r>
              <a:rPr lang="en-US" altLang="en-US" sz="2800" dirty="0">
                <a:latin typeface="Times New Roman" panose="02020603050405020304" pitchFamily="18" charset="0"/>
              </a:rPr>
              <a:t>Control </a:t>
            </a:r>
          </a:p>
          <a:p>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No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flow control – upper layer has FC. -&gt; inefficient</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en-US" sz="2800" dirty="0" smtClean="0">
                <a:latin typeface="Times New Roman" panose="02020603050405020304" pitchFamily="18" charset="0"/>
              </a:rPr>
              <a:t>Congestion </a:t>
            </a:r>
            <a:r>
              <a:rPr lang="en-US" altLang="en-US" sz="2800" dirty="0">
                <a:latin typeface="Times New Roman" panose="02020603050405020304" pitchFamily="18" charset="0"/>
              </a:rPr>
              <a:t>Control </a:t>
            </a: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Dropped and send duplicates</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en-US" sz="2800" dirty="0" smtClean="0">
                <a:latin typeface="Times New Roman" panose="02020603050405020304" pitchFamily="18" charset="0"/>
              </a:rPr>
              <a:t>Quality of Service </a:t>
            </a:r>
            <a:endParaRPr lang="en-US" altLang="en-US" sz="2800" dirty="0">
              <a:latin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Not available</a:t>
            </a:r>
          </a:p>
          <a:p>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en-US" sz="2800" dirty="0">
                <a:latin typeface="Times New Roman" panose="02020603050405020304" pitchFamily="18" charset="0"/>
              </a:rPr>
              <a:t>Security</a:t>
            </a:r>
          </a:p>
          <a:p>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Not available later in </a:t>
            </a:r>
            <a:r>
              <a:rPr lang="en-US" altLang="zh-CN" sz="2000" b="0" i="0" dirty="0" err="1" smtClean="0">
                <a:latin typeface="Times New Roman" panose="02020603050405020304" pitchFamily="18" charset="0"/>
                <a:ea typeface="SimSun" panose="02010600030101010101" pitchFamily="2" charset="-122"/>
                <a:cs typeface="Times New Roman" panose="02020603050405020304" pitchFamily="18" charset="0"/>
              </a:rPr>
              <a:t>IPSec</a:t>
            </a:r>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0111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a:extLst>
              <a:ext uri="{FF2B5EF4-FFF2-40B4-BE49-F238E27FC236}">
                <a16:creationId xmlns="" xmlns:a16="http://schemas.microsoft.com/office/drawing/2014/main" id="{FF82E471-F6E9-4CF9-B45B-D35AE0EBB74D}"/>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a:extLst>
              <a:ext uri="{FF2B5EF4-FFF2-40B4-BE49-F238E27FC236}">
                <a16:creationId xmlns="" xmlns:a16="http://schemas.microsoft.com/office/drawing/2014/main" id="{CD8CA0D4-3E1C-4CC2-B3D0-C076FD9EB491}"/>
              </a:ext>
            </a:extLst>
          </p:cNvPr>
          <p:cNvSpPr txBox="1">
            <a:spLocks noChangeArrowheads="1"/>
          </p:cNvSpPr>
          <p:nvPr/>
        </p:nvSpPr>
        <p:spPr bwMode="auto">
          <a:xfrm>
            <a:off x="228600" y="406400"/>
            <a:ext cx="4526175" cy="1077218"/>
          </a:xfrm>
          <a:prstGeom prst="rect">
            <a:avLst/>
          </a:prstGeom>
          <a:noFill/>
          <a:ln w="9525">
            <a:noFill/>
            <a:miter lim="800000"/>
            <a:headEnd/>
            <a:tailEnd/>
          </a:ln>
          <a:effectLst/>
        </p:spPr>
        <p:txBody>
          <a:bodyPr wrap="none">
            <a:spAutoFit/>
          </a:bodyPr>
          <a:lstStyle>
            <a:lvl1pPr marL="342900" indent="-342900">
              <a:defRPr sz="3200" b="1" i="1">
                <a:solidFill>
                  <a:schemeClr val="tx1"/>
                </a:solidFill>
                <a:latin typeface="Baby Kruffy"/>
              </a:defRPr>
            </a:lvl1pPr>
            <a:lvl2pPr marL="742950" indent="-285750">
              <a:defRPr sz="3200" b="1" i="1">
                <a:solidFill>
                  <a:schemeClr val="tx1"/>
                </a:solidFill>
                <a:latin typeface="Baby Kruffy"/>
              </a:defRPr>
            </a:lvl2pPr>
            <a:lvl3pPr>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PACKET SWITCHING</a:t>
            </a:r>
          </a:p>
          <a:p>
            <a:pPr marL="0" lvl="2"/>
            <a:endParaRPr lang="en-US" altLang="en-US" i="0" dirty="0">
              <a:effectLst>
                <a:outerShdw blurRad="38100" dist="38100" dir="2700000" algn="tl">
                  <a:srgbClr val="C0C0C0"/>
                </a:outerShdw>
              </a:effectLst>
              <a:latin typeface="Times" panose="02020603050405020304" pitchFamily="18" charset="0"/>
            </a:endParaRPr>
          </a:p>
        </p:txBody>
      </p:sp>
      <p:sp>
        <p:nvSpPr>
          <p:cNvPr id="27653"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27654" name="Rectangle 8"/>
          <p:cNvSpPr>
            <a:spLocks noChangeArrowheads="1"/>
          </p:cNvSpPr>
          <p:nvPr/>
        </p:nvSpPr>
        <p:spPr bwMode="auto">
          <a:xfrm>
            <a:off x="381000" y="1658938"/>
            <a:ext cx="8077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dirty="0" smtClean="0">
                <a:latin typeface="Times-Roman"/>
              </a:rPr>
              <a:t>A </a:t>
            </a:r>
            <a:r>
              <a:rPr lang="en-US" altLang="en-US" dirty="0">
                <a:latin typeface="Times-Roman"/>
              </a:rPr>
              <a:t>router, in fact, is a switch that creates a connection between an input port and an output port (or a set of output ports. </a:t>
            </a:r>
          </a:p>
        </p:txBody>
      </p:sp>
    </p:spTree>
    <p:extLst>
      <p:ext uri="{BB962C8B-B14F-4D97-AF65-F5344CB8AC3E}">
        <p14:creationId xmlns:p14="http://schemas.microsoft.com/office/powerpoint/2010/main" val="18408582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97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970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97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97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970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97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E775B46F-A2A2-4E0E-AF4A-8E02700C5EB0}"/>
              </a:ext>
            </a:extLst>
          </p:cNvPr>
          <p:cNvSpPr txBox="1">
            <a:spLocks noChangeArrowheads="1"/>
          </p:cNvSpPr>
          <p:nvPr/>
        </p:nvSpPr>
        <p:spPr bwMode="auto">
          <a:xfrm>
            <a:off x="1106488" y="0"/>
            <a:ext cx="4249737"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Switching techniques</a:t>
            </a:r>
          </a:p>
        </p:txBody>
      </p:sp>
      <p:sp>
        <p:nvSpPr>
          <p:cNvPr id="29707" name="Rectangle 10"/>
          <p:cNvSpPr>
            <a:spLocks noChangeArrowheads="1"/>
          </p:cNvSpPr>
          <p:nvPr/>
        </p:nvSpPr>
        <p:spPr bwMode="auto">
          <a:xfrm>
            <a:off x="585788" y="768350"/>
            <a:ext cx="7924800" cy="31700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000" i="0" dirty="0" smtClean="0">
                <a:latin typeface="Times New Roman" panose="02020603050405020304" pitchFamily="18" charset="0"/>
                <a:ea typeface="SimSun" panose="02010600030101010101" pitchFamily="2" charset="-122"/>
                <a:cs typeface="Times New Roman" panose="02020603050405020304" pitchFamily="18" charset="0"/>
              </a:rPr>
              <a:t>Circuit </a:t>
            </a:r>
            <a:r>
              <a:rPr lang="en-US" altLang="zh-CN" sz="2000" i="0" dirty="0">
                <a:latin typeface="Times New Roman" panose="02020603050405020304" pitchFamily="18" charset="0"/>
                <a:ea typeface="SimSun" panose="02010600030101010101" pitchFamily="2" charset="-122"/>
                <a:cs typeface="Times New Roman" panose="02020603050405020304" pitchFamily="18" charset="0"/>
              </a:rPr>
              <a:t>switching </a:t>
            </a:r>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r>
              <a:rPr lang="en-US" altLang="en-US" sz="2000" b="0" i="0" dirty="0">
                <a:latin typeface="Times New Roman" panose="02020603050405020304" pitchFamily="18" charset="0"/>
                <a:ea typeface="SimSun" panose="02010600030101010101" pitchFamily="2" charset="-122"/>
                <a:cs typeface="Times New Roman" panose="02020603050405020304" pitchFamily="18" charset="0"/>
              </a:rPr>
              <a:t>Circuit switching is mostly used at the physical </a:t>
            </a:r>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layer</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i="0" dirty="0" smtClean="0">
                <a:latin typeface="Times New Roman" panose="02020603050405020304" pitchFamily="18" charset="0"/>
                <a:ea typeface="SimSun" panose="02010600030101010101" pitchFamily="2" charset="-122"/>
                <a:cs typeface="Times New Roman" panose="02020603050405020304" pitchFamily="18" charset="0"/>
              </a:rPr>
              <a:t>Packet switching</a:t>
            </a:r>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Only </a:t>
            </a:r>
            <a:r>
              <a:rPr lang="en-US" altLang="en-US" sz="2000" b="0" i="0" dirty="0">
                <a:latin typeface="Times New Roman" panose="02020603050405020304" pitchFamily="18" charset="0"/>
                <a:ea typeface="SimSun" panose="02010600030101010101" pitchFamily="2" charset="-122"/>
                <a:cs typeface="Times New Roman" panose="02020603050405020304" pitchFamily="18" charset="0"/>
              </a:rPr>
              <a:t>packet switching is used at the network layer (the unit of data at this layer is a packet). </a:t>
            </a:r>
          </a:p>
          <a:p>
            <a:endParaRPr lang="en-US" altLang="en-US" sz="2000" b="0" i="0" dirty="0">
              <a:latin typeface="Times New Roman" panose="02020603050405020304" pitchFamily="18" charset="0"/>
              <a:ea typeface="SimSun" panose="02010600030101010101" pitchFamily="2" charset="-122"/>
              <a:cs typeface="Times New Roman" panose="02020603050405020304" pitchFamily="18" charset="0"/>
            </a:endParaRPr>
          </a:p>
          <a:p>
            <a:pPr lvl="1"/>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Datagram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approach </a:t>
            </a:r>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pPr lvl="1"/>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pPr lvl="1"/>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Virtual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circuit approach. </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3571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4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5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E775B46F-A2A2-4E0E-AF4A-8E02700C5EB0}"/>
              </a:ext>
            </a:extLst>
          </p:cNvPr>
          <p:cNvSpPr txBox="1">
            <a:spLocks noChangeArrowheads="1"/>
          </p:cNvSpPr>
          <p:nvPr/>
        </p:nvSpPr>
        <p:spPr bwMode="auto">
          <a:xfrm>
            <a:off x="1106488" y="0"/>
            <a:ext cx="4078874"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Datagram </a:t>
            </a:r>
            <a:r>
              <a:rPr lang="en-US" sz="3600" dirty="0">
                <a:solidFill>
                  <a:schemeClr val="hlink"/>
                </a:solidFill>
                <a:effectLst>
                  <a:outerShdw blurRad="38100" dist="38100" dir="2700000" algn="tl">
                    <a:srgbClr val="000000">
                      <a:alpha val="43137"/>
                    </a:srgbClr>
                  </a:outerShdw>
                </a:effectLst>
                <a:latin typeface="Times New Roman" pitchFamily="18" charset="0"/>
              </a:rPr>
              <a:t>Approach</a:t>
            </a:r>
          </a:p>
        </p:txBody>
      </p:sp>
      <p:sp>
        <p:nvSpPr>
          <p:cNvPr id="31755" name="Rectangle 10"/>
          <p:cNvSpPr>
            <a:spLocks noChangeArrowheads="1"/>
          </p:cNvSpPr>
          <p:nvPr/>
        </p:nvSpPr>
        <p:spPr bwMode="auto">
          <a:xfrm>
            <a:off x="381000" y="1293813"/>
            <a:ext cx="7924800" cy="31085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smtClean="0">
                <a:latin typeface="Times New Roman" panose="02020603050405020304" pitchFamily="18" charset="0"/>
              </a:rPr>
              <a:t>Provides </a:t>
            </a:r>
            <a:r>
              <a:rPr lang="en-US" altLang="en-US" sz="2800" dirty="0">
                <a:latin typeface="Times New Roman" panose="02020603050405020304" pitchFamily="18" charset="0"/>
              </a:rPr>
              <a:t>a connectionless service </a:t>
            </a:r>
            <a:endParaRPr lang="en-US" altLang="en-US" sz="2800" dirty="0" smtClean="0">
              <a:latin typeface="Times New Roman" panose="02020603050405020304" pitchFamily="18" charset="0"/>
            </a:endParaRPr>
          </a:p>
          <a:p>
            <a:pPr algn="just"/>
            <a:endParaRPr lang="en-US" altLang="en-US" sz="2800" dirty="0" smtClean="0">
              <a:latin typeface="Times New Roman" panose="02020603050405020304" pitchFamily="18" charset="0"/>
            </a:endParaRPr>
          </a:p>
          <a:p>
            <a:pPr algn="just"/>
            <a:r>
              <a:rPr lang="en-US" altLang="en-US" sz="2800" dirty="0" smtClean="0">
                <a:latin typeface="Times New Roman" panose="02020603050405020304" pitchFamily="18" charset="0"/>
              </a:rPr>
              <a:t>Network-layer </a:t>
            </a:r>
            <a:r>
              <a:rPr lang="en-US" altLang="en-US" sz="2800" dirty="0">
                <a:latin typeface="Times New Roman" panose="02020603050405020304" pitchFamily="18" charset="0"/>
              </a:rPr>
              <a:t>protocol treats each packet </a:t>
            </a:r>
            <a:r>
              <a:rPr lang="en-US" altLang="en-US" sz="2800" dirty="0" smtClean="0">
                <a:latin typeface="Times New Roman" panose="02020603050405020304" pitchFamily="18" charset="0"/>
              </a:rPr>
              <a:t>independently</a:t>
            </a:r>
          </a:p>
          <a:p>
            <a:pPr algn="just"/>
            <a:endParaRPr lang="en-US" altLang="en-US" sz="2800" dirty="0" smtClean="0">
              <a:latin typeface="Times New Roman" panose="02020603050405020304" pitchFamily="18" charset="0"/>
            </a:endParaRPr>
          </a:p>
          <a:p>
            <a:pPr algn="just"/>
            <a:r>
              <a:rPr lang="en-US" altLang="en-US" sz="2800" dirty="0" smtClean="0">
                <a:latin typeface="Times New Roman" panose="02020603050405020304" pitchFamily="18" charset="0"/>
              </a:rPr>
              <a:t>Packets </a:t>
            </a:r>
            <a:r>
              <a:rPr lang="en-US" altLang="en-US" sz="2800" dirty="0">
                <a:latin typeface="Times New Roman" panose="02020603050405020304" pitchFamily="18" charset="0"/>
              </a:rPr>
              <a:t>in a message may or may not travel the same path to their destination. </a:t>
            </a:r>
          </a:p>
        </p:txBody>
      </p:sp>
    </p:spTree>
    <p:extLst>
      <p:ext uri="{BB962C8B-B14F-4D97-AF65-F5344CB8AC3E}">
        <p14:creationId xmlns:p14="http://schemas.microsoft.com/office/powerpoint/2010/main" val="3150382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994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994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994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994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994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994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E775B46F-A2A2-4E0E-AF4A-8E02700C5EB0}"/>
              </a:ext>
            </a:extLst>
          </p:cNvPr>
          <p:cNvSpPr txBox="1">
            <a:spLocks noChangeArrowheads="1"/>
          </p:cNvSpPr>
          <p:nvPr/>
        </p:nvSpPr>
        <p:spPr bwMode="auto">
          <a:xfrm>
            <a:off x="1106488" y="0"/>
            <a:ext cx="4078287"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Datagram Approach</a:t>
            </a:r>
          </a:p>
        </p:txBody>
      </p:sp>
      <p:sp>
        <p:nvSpPr>
          <p:cNvPr id="39947" name="Rectangle 10"/>
          <p:cNvSpPr>
            <a:spLocks noChangeArrowheads="1"/>
          </p:cNvSpPr>
          <p:nvPr/>
        </p:nvSpPr>
        <p:spPr bwMode="auto">
          <a:xfrm>
            <a:off x="381000" y="1293813"/>
            <a:ext cx="7924800" cy="31700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No resource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allocation for a packet</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No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reserved bandwidth on the links, and there is no scheduled processing time for each packet. </a:t>
            </a:r>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Resources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are allocated on demand. The allocation is done on a first come, first-served basis. </a:t>
            </a:r>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For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example, if we do not have a reservation at a restaurant, we might have to wait. </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8443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smtClean="0">
                <a:latin typeface="Times-BoldItalic"/>
              </a:rPr>
              <a:t>A </a:t>
            </a:r>
            <a:r>
              <a:rPr lang="en-US" altLang="en-US" sz="2000" dirty="0">
                <a:latin typeface="Times-BoldItalic"/>
              </a:rPr>
              <a:t>connectionless packet-switched network</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730375"/>
            <a:ext cx="8272462"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3929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wipe(left)">
                                      <p:cBhvr>
                                        <p:cTn id="7" dur="4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18.</a:t>
            </a:r>
            <a:fld id="{60BAE23C-1055-4D21-84E8-C5F60EA05F73}" type="slidenum">
              <a:rPr lang="en-US" altLang="en-US" sz="1200" i="0">
                <a:latin typeface="Arial" panose="020B0604020202020204" pitchFamily="34" charset="0"/>
              </a:rPr>
              <a:pPr/>
              <a:t>17</a:t>
            </a:fld>
            <a:endParaRPr lang="en-US" altLang="en-US" sz="1200" i="0">
              <a:latin typeface="Arial" panose="020B0604020202020204" pitchFamily="34" charset="0"/>
            </a:endParaRPr>
          </a:p>
        </p:txBody>
      </p:sp>
      <p:sp>
        <p:nvSpPr>
          <p:cNvPr id="37891" name="Rectangle 14"/>
          <p:cNvSpPr>
            <a:spLocks noChangeArrowheads="1"/>
          </p:cNvSpPr>
          <p:nvPr/>
        </p:nvSpPr>
        <p:spPr bwMode="auto">
          <a:xfrm>
            <a:off x="152400" y="136525"/>
            <a:ext cx="89916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smtClean="0">
                <a:latin typeface="Times-BoldItalic"/>
              </a:rPr>
              <a:t>Forwarding </a:t>
            </a:r>
            <a:r>
              <a:rPr lang="en-US" altLang="en-US" sz="2000" dirty="0">
                <a:latin typeface="Times-BoldItalic"/>
              </a:rPr>
              <a:t>process in a router when used in </a:t>
            </a:r>
            <a:r>
              <a:rPr lang="en-US" altLang="en-US" sz="2000" dirty="0" smtClean="0">
                <a:latin typeface="Times-BoldItalic"/>
              </a:rPr>
              <a:t>a              </a:t>
            </a:r>
            <a:endParaRPr lang="en-US" altLang="en-US" sz="2000" dirty="0">
              <a:latin typeface="Times-BoldItalic"/>
            </a:endParaRPr>
          </a:p>
          <a:p>
            <a:r>
              <a:rPr lang="en-US" altLang="en-US" sz="2000" dirty="0">
                <a:latin typeface="Times-BoldItalic"/>
              </a:rPr>
              <a:t>                    connectionless network</a:t>
            </a:r>
          </a:p>
        </p:txBody>
      </p:sp>
      <p:pic>
        <p:nvPicPr>
          <p:cNvPr id="112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832350"/>
            <a:ext cx="63722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524000"/>
            <a:ext cx="286543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895600"/>
            <a:ext cx="22288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2976563"/>
            <a:ext cx="2540000"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3260725"/>
            <a:ext cx="12509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3600" y="3065463"/>
            <a:ext cx="18621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图片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5880100"/>
            <a:ext cx="9144000"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450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11273"/>
                                        </p:tgtEl>
                                        <p:attrNameLst>
                                          <p:attrName>style.visibility</p:attrName>
                                        </p:attrNameLst>
                                      </p:cBhvr>
                                      <p:to>
                                        <p:strVal val="visible"/>
                                      </p:to>
                                    </p:set>
                                    <p:animEffect transition="in" filter="wipe(up)">
                                      <p:cBhvr>
                                        <p:cTn id="11" dur="500"/>
                                        <p:tgtEl>
                                          <p:spTgt spid="1127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127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5" presetClass="entr" presetSubtype="0" fill="hold" nodeType="clickEffect">
                                  <p:stCondLst>
                                    <p:cond delay="0"/>
                                  </p:stCondLst>
                                  <p:childTnLst>
                                    <p:set>
                                      <p:cBhvr>
                                        <p:cTn id="19" dur="1" fill="hold">
                                          <p:stCondLst>
                                            <p:cond delay="0"/>
                                          </p:stCondLst>
                                        </p:cTn>
                                        <p:tgtEl>
                                          <p:spTgt spid="11276"/>
                                        </p:tgtEl>
                                        <p:attrNameLst>
                                          <p:attrName>style.visibility</p:attrName>
                                        </p:attrNameLst>
                                      </p:cBhvr>
                                      <p:to>
                                        <p:strVal val="visible"/>
                                      </p:to>
                                    </p:set>
                                    <p:animEffect transition="in" filter="fade">
                                      <p:cBhvr>
                                        <p:cTn id="20" dur="2000"/>
                                        <p:tgtEl>
                                          <p:spTgt spid="11276"/>
                                        </p:tgtEl>
                                      </p:cBhvr>
                                    </p:animEffect>
                                    <p:anim calcmode="lin" valueType="num">
                                      <p:cBhvr>
                                        <p:cTn id="21" dur="2000" fill="hold"/>
                                        <p:tgtEl>
                                          <p:spTgt spid="11276"/>
                                        </p:tgtEl>
                                        <p:attrNameLst>
                                          <p:attrName>ppt_w</p:attrName>
                                        </p:attrNameLst>
                                      </p:cBhvr>
                                      <p:tavLst>
                                        <p:tav tm="0" fmla="#ppt_w*sin(2.5*pi*$)">
                                          <p:val>
                                            <p:fltVal val="0"/>
                                          </p:val>
                                        </p:tav>
                                        <p:tav tm="100000">
                                          <p:val>
                                            <p:fltVal val="1"/>
                                          </p:val>
                                        </p:tav>
                                      </p:tavLst>
                                    </p:anim>
                                    <p:anim calcmode="lin" valueType="num">
                                      <p:cBhvr>
                                        <p:cTn id="22" dur="2000" fill="hold"/>
                                        <p:tgtEl>
                                          <p:spTgt spid="1127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8"/>
                                            </p:cond>
                                          </p:stCondLst>
                                          <p:endCondLst>
                                            <p:cond evt="onStopAudio" delay="0">
                                              <p:tgtEl>
                                                <p:sldTgt/>
                                              </p:tgtEl>
                                            </p:cond>
                                          </p:endCondLst>
                                        </p:cTn>
                                        <p:tgtEl>
                                          <p:sndTgt r:embed="rId3" name="bomb.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27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45" presetClass="entr" presetSubtype="0" fill="hold" nodeType="clickEffect">
                                  <p:stCondLst>
                                    <p:cond delay="0"/>
                                  </p:stCondLst>
                                  <p:childTnLst>
                                    <p:set>
                                      <p:cBhvr>
                                        <p:cTn id="30" dur="1" fill="hold">
                                          <p:stCondLst>
                                            <p:cond delay="0"/>
                                          </p:stCondLst>
                                        </p:cTn>
                                        <p:tgtEl>
                                          <p:spTgt spid="11277"/>
                                        </p:tgtEl>
                                        <p:attrNameLst>
                                          <p:attrName>style.visibility</p:attrName>
                                        </p:attrNameLst>
                                      </p:cBhvr>
                                      <p:to>
                                        <p:strVal val="visible"/>
                                      </p:to>
                                    </p:set>
                                    <p:animEffect transition="in" filter="fade">
                                      <p:cBhvr>
                                        <p:cTn id="31" dur="2000"/>
                                        <p:tgtEl>
                                          <p:spTgt spid="11277"/>
                                        </p:tgtEl>
                                      </p:cBhvr>
                                    </p:animEffect>
                                    <p:anim calcmode="lin" valueType="num">
                                      <p:cBhvr>
                                        <p:cTn id="32" dur="2000" fill="hold"/>
                                        <p:tgtEl>
                                          <p:spTgt spid="11277"/>
                                        </p:tgtEl>
                                        <p:attrNameLst>
                                          <p:attrName>ppt_w</p:attrName>
                                        </p:attrNameLst>
                                      </p:cBhvr>
                                      <p:tavLst>
                                        <p:tav tm="0" fmla="#ppt_w*sin(2.5*pi*$)">
                                          <p:val>
                                            <p:fltVal val="0"/>
                                          </p:val>
                                        </p:tav>
                                        <p:tav tm="100000">
                                          <p:val>
                                            <p:fltVal val="1"/>
                                          </p:val>
                                        </p:tav>
                                      </p:tavLst>
                                    </p:anim>
                                    <p:anim calcmode="lin" valueType="num">
                                      <p:cBhvr>
                                        <p:cTn id="33" dur="2000" fill="hold"/>
                                        <p:tgtEl>
                                          <p:spTgt spid="1127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9"/>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19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198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19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19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199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19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4976747"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Virtual-Circuit </a:t>
            </a:r>
            <a:r>
              <a:rPr lang="en-US" sz="3600" dirty="0">
                <a:solidFill>
                  <a:schemeClr val="hlink"/>
                </a:solidFill>
                <a:effectLst>
                  <a:outerShdw blurRad="38100" dist="38100" dir="2700000" algn="tl">
                    <a:srgbClr val="000000">
                      <a:alpha val="43137"/>
                    </a:srgbClr>
                  </a:outerShdw>
                </a:effectLst>
                <a:latin typeface="Times New Roman" pitchFamily="18" charset="0"/>
              </a:rPr>
              <a:t>Approach</a:t>
            </a:r>
          </a:p>
        </p:txBody>
      </p:sp>
      <p:sp>
        <p:nvSpPr>
          <p:cNvPr id="41995" name="Rectangle 10"/>
          <p:cNvSpPr>
            <a:spLocks noChangeArrowheads="1"/>
          </p:cNvSpPr>
          <p:nvPr/>
        </p:nvSpPr>
        <p:spPr bwMode="auto">
          <a:xfrm>
            <a:off x="381000" y="1293813"/>
            <a:ext cx="7924800" cy="3416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b="0" i="0" dirty="0">
                <a:latin typeface="Times New Roman" panose="02020603050405020304" pitchFamily="18" charset="0"/>
              </a:rPr>
              <a:t>In a connection-oriented service (also called virtual-circuit approach), there is a relationship between all packets belonging to a message</a:t>
            </a:r>
            <a:r>
              <a:rPr lang="en-US" altLang="en-US" sz="2400" b="0" i="0" dirty="0" smtClean="0">
                <a:latin typeface="Times New Roman" panose="02020603050405020304" pitchFamily="18" charset="0"/>
              </a:rPr>
              <a:t>.</a:t>
            </a:r>
          </a:p>
          <a:p>
            <a:pPr algn="just"/>
            <a:endParaRPr lang="en-US" altLang="en-US" sz="2400" b="0" i="0" dirty="0">
              <a:latin typeface="Times New Roman" panose="02020603050405020304" pitchFamily="18" charset="0"/>
            </a:endParaRPr>
          </a:p>
          <a:p>
            <a:pPr algn="just"/>
            <a:r>
              <a:rPr lang="en-US" altLang="en-US" sz="2400" b="0" i="0" dirty="0" smtClean="0">
                <a:latin typeface="Times New Roman" panose="02020603050405020304" pitchFamily="18" charset="0"/>
              </a:rPr>
              <a:t>First, virtual </a:t>
            </a:r>
            <a:r>
              <a:rPr lang="en-US" altLang="en-US" sz="2400" b="0" i="0" dirty="0">
                <a:latin typeface="Times New Roman" panose="02020603050405020304" pitchFamily="18" charset="0"/>
              </a:rPr>
              <a:t>connection should be set up to define the path for the datagrams. </a:t>
            </a:r>
            <a:endParaRPr lang="en-US" altLang="en-US" sz="2400" b="0" i="0" dirty="0" smtClean="0">
              <a:latin typeface="Times New Roman" panose="02020603050405020304" pitchFamily="18" charset="0"/>
            </a:endParaRPr>
          </a:p>
          <a:p>
            <a:pPr algn="just"/>
            <a:endParaRPr lang="en-US" altLang="en-US" sz="2400" b="0" i="0" dirty="0">
              <a:latin typeface="Times New Roman" panose="02020603050405020304" pitchFamily="18" charset="0"/>
            </a:endParaRPr>
          </a:p>
          <a:p>
            <a:pPr algn="just"/>
            <a:r>
              <a:rPr lang="en-US" altLang="en-US" sz="2400" b="0" i="0" dirty="0" smtClean="0">
                <a:latin typeface="Times New Roman" panose="02020603050405020304" pitchFamily="18" charset="0"/>
              </a:rPr>
              <a:t>It contain </a:t>
            </a:r>
            <a:r>
              <a:rPr lang="en-US" altLang="en-US" sz="2400" b="0" i="0" dirty="0">
                <a:latin typeface="Times New Roman" panose="02020603050405020304" pitchFamily="18" charset="0"/>
              </a:rPr>
              <a:t>a flow label, a virtual circuit identifier that defines the virtual path the packet should </a:t>
            </a:r>
            <a:r>
              <a:rPr lang="en-US" altLang="en-US" sz="2400" b="0" i="0" dirty="0" smtClean="0">
                <a:latin typeface="Times New Roman" panose="02020603050405020304" pitchFamily="18" charset="0"/>
              </a:rPr>
              <a:t>follow</a:t>
            </a:r>
            <a:endParaRPr lang="en-US" altLang="en-US" sz="2400" b="0" i="0" dirty="0">
              <a:latin typeface="Times New Roman" panose="02020603050405020304" pitchFamily="18" charset="0"/>
            </a:endParaRPr>
          </a:p>
        </p:txBody>
      </p:sp>
    </p:spTree>
    <p:extLst>
      <p:ext uri="{BB962C8B-B14F-4D97-AF65-F5344CB8AC3E}">
        <p14:creationId xmlns:p14="http://schemas.microsoft.com/office/powerpoint/2010/main" val="22859032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14"/>
          <p:cNvSpPr>
            <a:spLocks noChangeArrowheads="1"/>
          </p:cNvSpPr>
          <p:nvPr/>
        </p:nvSpPr>
        <p:spPr bwMode="auto">
          <a:xfrm>
            <a:off x="323528" y="265112"/>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Connection-oriented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service.</a:t>
            </a:r>
            <a:r>
              <a:rPr lang="en-US" altLang="zh-CN" sz="2000" b="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b="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403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6712"/>
            <a:ext cx="7410128" cy="42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14"/>
          <p:cNvSpPr>
            <a:spLocks noChangeArrowheads="1"/>
          </p:cNvSpPr>
          <p:nvPr/>
        </p:nvSpPr>
        <p:spPr bwMode="auto">
          <a:xfrm>
            <a:off x="495300" y="5132388"/>
            <a:ext cx="81534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000" b="0" i="0">
                <a:latin typeface="Times New Roman" panose="02020603050405020304" pitchFamily="18" charset="0"/>
                <a:ea typeface="SimSun" panose="02010600030101010101" pitchFamily="2" charset="-122"/>
                <a:cs typeface="Times New Roman" panose="02020603050405020304" pitchFamily="18" charset="0"/>
              </a:rPr>
              <a:t>Four datagrams (1,2,3,4) belonging to the same message follow the same path (Sende</a:t>
            </a:r>
            <a:r>
              <a:rPr lang="en-US" altLang="zh-CN" sz="2000" b="0" i="0">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R1</a:t>
            </a:r>
            <a:r>
              <a:rPr lang="en-US" altLang="zh-CN" sz="2000" b="0" i="0">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R3</a:t>
            </a:r>
            <a:r>
              <a:rPr lang="en-US" altLang="zh-CN" sz="2000" b="0" i="0">
                <a:latin typeface="Times New Roman" panose="02020603050405020304" pitchFamily="18" charset="0"/>
                <a:ea typeface="SimSun" panose="02010600030101010101" pitchFamily="2" charset="-122"/>
                <a:cs typeface="Times New Roman" panose="02020603050405020304" pitchFamily="18" charset="0"/>
                <a:sym typeface="Wingdings" panose="05000000000000000000" pitchFamily="2" charset="2"/>
              </a:rPr>
              <a:t>R4Receiver)</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b="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7277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mn-cs"/>
              </a:rPr>
              <a:t> AGENDA</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3416320"/>
          </a:xfrm>
          <a:prstGeom prst="rect">
            <a:avLst/>
          </a:prstGeom>
          <a:noFill/>
          <a:ln w="9525">
            <a:noFill/>
          </a:ln>
        </p:spPr>
        <p:txBody>
          <a:bodyPr>
            <a:spAutoFit/>
          </a:bodyPr>
          <a:lstStyle/>
          <a:p>
            <a:pPr marL="0" lvl="1" algn="just" eaLnBrk="0" hangingPunct="0">
              <a:buFont typeface="Arial" panose="020B0604020202020204" pitchFamily="34" charset="0"/>
            </a:pPr>
            <a:endParaRPr lang="en-US" sz="2000" dirty="0">
              <a:latin typeface="Times-Roman"/>
            </a:endParaRPr>
          </a:p>
          <a:p>
            <a:pPr marL="0" lvl="1" algn="just" eaLnBrk="0" hangingPunct="0">
              <a:buFont typeface="Arial" panose="020B0604020202020204" pitchFamily="34" charset="0"/>
            </a:pPr>
            <a:r>
              <a:rPr lang="en-US" sz="2800" dirty="0" smtClean="0">
                <a:latin typeface="Times-Roman"/>
              </a:rPr>
              <a:t>Network Layer Services</a:t>
            </a:r>
          </a:p>
          <a:p>
            <a:pPr marL="0" lvl="1" algn="just" eaLnBrk="0" hangingPunct="0">
              <a:buFont typeface="Arial" panose="020B0604020202020204" pitchFamily="34" charset="0"/>
            </a:pPr>
            <a:endParaRPr lang="en-US" sz="2800" dirty="0" smtClean="0">
              <a:latin typeface="Times-Roman"/>
            </a:endParaRPr>
          </a:p>
          <a:p>
            <a:pPr marL="0" lvl="1" algn="just" eaLnBrk="0" hangingPunct="0">
              <a:buFont typeface="Arial" panose="020B0604020202020204" pitchFamily="34" charset="0"/>
            </a:pPr>
            <a:r>
              <a:rPr lang="en-US" sz="2800" dirty="0" smtClean="0">
                <a:latin typeface="Times-Roman"/>
              </a:rPr>
              <a:t>Packet Switching</a:t>
            </a:r>
          </a:p>
          <a:p>
            <a:pPr marL="0" lvl="1" algn="just" eaLnBrk="0" hangingPunct="0">
              <a:buFont typeface="Arial" panose="020B0604020202020204" pitchFamily="34" charset="0"/>
            </a:pPr>
            <a:endParaRPr lang="en-US" sz="2800" dirty="0" smtClean="0">
              <a:latin typeface="Times-Roman"/>
            </a:endParaRPr>
          </a:p>
          <a:p>
            <a:pPr marL="0" lvl="1" algn="just" eaLnBrk="0" hangingPunct="0">
              <a:buFont typeface="Arial" panose="020B0604020202020204" pitchFamily="34" charset="0"/>
            </a:pPr>
            <a:r>
              <a:rPr lang="en-US" sz="2800" dirty="0" smtClean="0">
                <a:latin typeface="Times-Roman"/>
              </a:rPr>
              <a:t>Network Layer Performance</a:t>
            </a:r>
          </a:p>
          <a:p>
            <a:pPr marL="0" lvl="1" algn="just" eaLnBrk="0" hangingPunct="0">
              <a:buFont typeface="Arial" panose="020B0604020202020204" pitchFamily="34" charset="0"/>
            </a:pPr>
            <a:endParaRPr lang="en-US" sz="2800" dirty="0" smtClean="0">
              <a:latin typeface="Times-Roman"/>
            </a:endParaRPr>
          </a:p>
          <a:p>
            <a:pPr marL="0" lvl="1" algn="just" eaLnBrk="0" hangingPunct="0">
              <a:buFont typeface="Arial" panose="020B0604020202020204" pitchFamily="34" charset="0"/>
            </a:pPr>
            <a:r>
              <a:rPr lang="en-US" sz="2800" dirty="0" smtClean="0">
                <a:latin typeface="Times-Roman"/>
              </a:rPr>
              <a:t>Congestion Control</a:t>
            </a:r>
            <a:endParaRPr lang="en-US" sz="1800" dirty="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497681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Virtual-Circuit Approach</a:t>
            </a:r>
          </a:p>
        </p:txBody>
      </p:sp>
      <p:pic>
        <p:nvPicPr>
          <p:cNvPr id="4609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057" y="1535113"/>
            <a:ext cx="6964343" cy="4054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990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81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813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81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81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813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81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497681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Virtual-Circuit Approach</a:t>
            </a:r>
          </a:p>
        </p:txBody>
      </p:sp>
      <p:sp>
        <p:nvSpPr>
          <p:cNvPr id="48139" name="Rectangle 10"/>
          <p:cNvSpPr>
            <a:spLocks noChangeArrowheads="1"/>
          </p:cNvSpPr>
          <p:nvPr/>
        </p:nvSpPr>
        <p:spPr bwMode="auto">
          <a:xfrm>
            <a:off x="477838" y="1331913"/>
            <a:ext cx="8502650" cy="4154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400" b="0" i="0">
                <a:latin typeface="Times New Roman" panose="02020603050405020304" pitchFamily="18" charset="0"/>
                <a:ea typeface="SimSun" panose="02010600030101010101" pitchFamily="2" charset="-122"/>
              </a:rPr>
              <a:t>To create a connection-oriented service, a three-phase process is used: setup, data transfer, and teardown. </a:t>
            </a:r>
          </a:p>
          <a:p>
            <a:endParaRPr lang="en-US" altLang="zh-CN" sz="2400" b="0" i="0">
              <a:latin typeface="Times New Roman" panose="02020603050405020304" pitchFamily="18" charset="0"/>
              <a:ea typeface="SimSun" panose="02010600030101010101" pitchFamily="2" charset="-122"/>
            </a:endParaRPr>
          </a:p>
          <a:p>
            <a:r>
              <a:rPr lang="en-US" altLang="zh-CN" sz="2400" b="0" i="0">
                <a:latin typeface="Times New Roman" panose="02020603050405020304" pitchFamily="18" charset="0"/>
                <a:ea typeface="SimSun" panose="02010600030101010101" pitchFamily="2" charset="-122"/>
              </a:rPr>
              <a:t>In the setup phase, the source and destination addresses of the</a:t>
            </a:r>
            <a:br>
              <a:rPr lang="en-US" altLang="zh-CN" sz="2400" b="0" i="0">
                <a:latin typeface="Times New Roman" panose="02020603050405020304" pitchFamily="18" charset="0"/>
                <a:ea typeface="SimSun" panose="02010600030101010101" pitchFamily="2" charset="-122"/>
              </a:rPr>
            </a:br>
            <a:r>
              <a:rPr lang="en-US" altLang="zh-CN" sz="2400" b="0" i="0">
                <a:latin typeface="Times New Roman" panose="02020603050405020304" pitchFamily="18" charset="0"/>
                <a:ea typeface="SimSun" panose="02010600030101010101" pitchFamily="2" charset="-122"/>
              </a:rPr>
              <a:t>sender and receiver are used to make table entries for the connection-oriented service.</a:t>
            </a:r>
          </a:p>
          <a:p>
            <a:r>
              <a:rPr lang="en-US" altLang="zh-CN" sz="2400" b="0" i="0">
                <a:latin typeface="Times New Roman" panose="02020603050405020304" pitchFamily="18" charset="0"/>
                <a:ea typeface="SimSun" panose="02010600030101010101" pitchFamily="2" charset="-122"/>
              </a:rPr>
              <a:t/>
            </a:r>
            <a:br>
              <a:rPr lang="en-US" altLang="zh-CN" sz="2400" b="0" i="0">
                <a:latin typeface="Times New Roman" panose="02020603050405020304" pitchFamily="18" charset="0"/>
                <a:ea typeface="SimSun" panose="02010600030101010101" pitchFamily="2" charset="-122"/>
              </a:rPr>
            </a:br>
            <a:r>
              <a:rPr lang="en-US" altLang="zh-CN" sz="2400" b="0" i="0">
                <a:latin typeface="Times New Roman" panose="02020603050405020304" pitchFamily="18" charset="0"/>
                <a:ea typeface="SimSun" panose="02010600030101010101" pitchFamily="2" charset="-122"/>
              </a:rPr>
              <a:t>In the teardown phase, the source and destination inform the router to delete the corresponding entries. </a:t>
            </a:r>
          </a:p>
          <a:p>
            <a:endParaRPr lang="en-US" altLang="zh-CN" sz="2400" b="0" i="0">
              <a:latin typeface="Times New Roman" panose="02020603050405020304" pitchFamily="18" charset="0"/>
              <a:ea typeface="SimSun" panose="02010600030101010101" pitchFamily="2" charset="-122"/>
            </a:endParaRPr>
          </a:p>
          <a:p>
            <a:r>
              <a:rPr lang="en-US" altLang="zh-CN" sz="2400" b="0" i="0">
                <a:latin typeface="Times New Roman" panose="02020603050405020304" pitchFamily="18" charset="0"/>
                <a:ea typeface="SimSun" panose="02010600030101010101" pitchFamily="2" charset="-122"/>
              </a:rPr>
              <a:t>Data transfer occurs between these two phases. </a:t>
            </a:r>
            <a:endParaRPr lang="en-US" altLang="en-US" sz="2400" b="0" i="0">
              <a:latin typeface="Times New Roman" panose="02020603050405020304" pitchFamily="18" charset="0"/>
            </a:endParaRPr>
          </a:p>
        </p:txBody>
      </p:sp>
    </p:spTree>
    <p:extLst>
      <p:ext uri="{BB962C8B-B14F-4D97-AF65-F5344CB8AC3E}">
        <p14:creationId xmlns:p14="http://schemas.microsoft.com/office/powerpoint/2010/main" val="2072729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018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018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018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018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018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018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497681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Virtual-Circuit Approach</a:t>
            </a:r>
          </a:p>
        </p:txBody>
      </p:sp>
      <p:sp>
        <p:nvSpPr>
          <p:cNvPr id="50187" name="Rectangle 10"/>
          <p:cNvSpPr>
            <a:spLocks noChangeArrowheads="1"/>
          </p:cNvSpPr>
          <p:nvPr/>
        </p:nvSpPr>
        <p:spPr bwMode="auto">
          <a:xfrm>
            <a:off x="477838" y="1331913"/>
            <a:ext cx="8032750" cy="3416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400" dirty="0">
                <a:latin typeface="Times New Roman" panose="02020603050405020304" pitchFamily="18" charset="0"/>
                <a:ea typeface="SimSun" panose="02010600030101010101" pitchFamily="2" charset="-122"/>
              </a:rPr>
              <a:t>Setup phase</a:t>
            </a:r>
          </a:p>
          <a:p>
            <a:r>
              <a:rPr lang="en-US" altLang="zh-CN" sz="2400" b="0" i="0" dirty="0">
                <a:latin typeface="Times New Roman" panose="02020603050405020304" pitchFamily="18" charset="0"/>
                <a:ea typeface="SimSun" panose="02010600030101010101" pitchFamily="2" charset="-122"/>
              </a:rPr>
              <a:t>In the setup phase, a router creates an entry for a virtual circuit. </a:t>
            </a:r>
            <a:endParaRPr lang="en-US" altLang="zh-CN" sz="2400" b="0" i="0" dirty="0" smtClean="0">
              <a:latin typeface="Times New Roman" panose="02020603050405020304" pitchFamily="18" charset="0"/>
              <a:ea typeface="SimSun" panose="02010600030101010101" pitchFamily="2" charset="-122"/>
            </a:endParaRPr>
          </a:p>
          <a:p>
            <a:endParaRPr lang="en-US" altLang="zh-CN" sz="2400" b="0" i="0" dirty="0">
              <a:latin typeface="Times New Roman" panose="02020603050405020304" pitchFamily="18" charset="0"/>
              <a:ea typeface="SimSun" panose="02010600030101010101" pitchFamily="2" charset="-122"/>
            </a:endParaRPr>
          </a:p>
          <a:p>
            <a:r>
              <a:rPr lang="en-US" altLang="zh-CN" sz="2400" b="0" i="0" dirty="0" smtClean="0">
                <a:latin typeface="Times New Roman" panose="02020603050405020304" pitchFamily="18" charset="0"/>
                <a:ea typeface="SimSun" panose="02010600030101010101" pitchFamily="2" charset="-122"/>
              </a:rPr>
              <a:t>For </a:t>
            </a:r>
            <a:r>
              <a:rPr lang="en-US" altLang="zh-CN" sz="2400" b="0" i="0" dirty="0">
                <a:latin typeface="Times New Roman" panose="02020603050405020304" pitchFamily="18" charset="0"/>
                <a:ea typeface="SimSun" panose="02010600030101010101" pitchFamily="2" charset="-122"/>
              </a:rPr>
              <a:t>example, suppose source A needs to create a virtual circuit to destination B. </a:t>
            </a:r>
            <a:endParaRPr lang="en-US" altLang="zh-CN" sz="2400" b="0" i="0" dirty="0" smtClean="0">
              <a:latin typeface="Times New Roman" panose="02020603050405020304" pitchFamily="18" charset="0"/>
              <a:ea typeface="SimSun" panose="02010600030101010101" pitchFamily="2" charset="-122"/>
            </a:endParaRPr>
          </a:p>
          <a:p>
            <a:endParaRPr lang="en-US" altLang="zh-CN" sz="2400" b="0" i="0" dirty="0">
              <a:latin typeface="Times New Roman" panose="02020603050405020304" pitchFamily="18" charset="0"/>
              <a:ea typeface="SimSun" panose="02010600030101010101" pitchFamily="2" charset="-122"/>
            </a:endParaRPr>
          </a:p>
          <a:p>
            <a:r>
              <a:rPr lang="en-US" altLang="zh-CN" sz="2400" b="0" i="0" dirty="0" smtClean="0">
                <a:latin typeface="Times New Roman" panose="02020603050405020304" pitchFamily="18" charset="0"/>
                <a:ea typeface="SimSun" panose="02010600030101010101" pitchFamily="2" charset="-122"/>
              </a:rPr>
              <a:t>Two </a:t>
            </a:r>
            <a:r>
              <a:rPr lang="en-US" altLang="zh-CN" sz="2400" b="0" i="0" dirty="0">
                <a:latin typeface="Times New Roman" panose="02020603050405020304" pitchFamily="18" charset="0"/>
                <a:ea typeface="SimSun" panose="02010600030101010101" pitchFamily="2" charset="-122"/>
              </a:rPr>
              <a:t>auxiliary packets need to be exchanged between the sender and the receiver: the request packet and the acknowledgment packet. </a:t>
            </a:r>
          </a:p>
        </p:txBody>
      </p:sp>
    </p:spTree>
    <p:extLst>
      <p:ext uri="{BB962C8B-B14F-4D97-AF65-F5344CB8AC3E}">
        <p14:creationId xmlns:p14="http://schemas.microsoft.com/office/powerpoint/2010/main" val="1267236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2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3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614354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VC Approach – Request Packet</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pic>
        <p:nvPicPr>
          <p:cNvPr id="5223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9513"/>
            <a:ext cx="9036495" cy="567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195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42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427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42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42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428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42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497681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Virtual-Circuit Approach</a:t>
            </a:r>
          </a:p>
        </p:txBody>
      </p:sp>
      <p:sp>
        <p:nvSpPr>
          <p:cNvPr id="54283" name="Rectangle 10"/>
          <p:cNvSpPr>
            <a:spLocks noChangeArrowheads="1"/>
          </p:cNvSpPr>
          <p:nvPr/>
        </p:nvSpPr>
        <p:spPr bwMode="auto">
          <a:xfrm>
            <a:off x="442913" y="903644"/>
            <a:ext cx="8437562"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400">
                <a:latin typeface="Times New Roman" panose="02020603050405020304" pitchFamily="18" charset="0"/>
                <a:ea typeface="SimSun" panose="02010600030101010101" pitchFamily="2" charset="-122"/>
              </a:rPr>
              <a:t>Setup phase—Request packet</a:t>
            </a:r>
          </a:p>
        </p:txBody>
      </p:sp>
      <p:pic>
        <p:nvPicPr>
          <p:cNvPr id="5428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392238"/>
            <a:ext cx="7713663"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7652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63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632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63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63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632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63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7896136"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VC Approach – Acknowledgment Packet</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pic>
        <p:nvPicPr>
          <p:cNvPr id="5633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4598"/>
            <a:ext cx="8921092" cy="563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672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497681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Virtual-Circuit Approach</a:t>
            </a:r>
          </a:p>
        </p:txBody>
      </p:sp>
      <p:sp>
        <p:nvSpPr>
          <p:cNvPr id="58379" name="Rectangle 10"/>
          <p:cNvSpPr>
            <a:spLocks noChangeArrowheads="1"/>
          </p:cNvSpPr>
          <p:nvPr/>
        </p:nvSpPr>
        <p:spPr bwMode="auto">
          <a:xfrm>
            <a:off x="371787" y="948798"/>
            <a:ext cx="8437562"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400" dirty="0">
                <a:latin typeface="Times New Roman" panose="02020603050405020304" pitchFamily="18" charset="0"/>
                <a:ea typeface="SimSun" panose="02010600030101010101" pitchFamily="2" charset="-122"/>
              </a:rPr>
              <a:t>Setup phase—Acknowledge packet</a:t>
            </a:r>
          </a:p>
        </p:txBody>
      </p:sp>
      <p:pic>
        <p:nvPicPr>
          <p:cNvPr id="5838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494581"/>
            <a:ext cx="7666037"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447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04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042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04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04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042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04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497681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Virtual-Circuit Approach</a:t>
            </a:r>
          </a:p>
        </p:txBody>
      </p:sp>
      <p:sp>
        <p:nvSpPr>
          <p:cNvPr id="60427" name="Rectangle 10"/>
          <p:cNvSpPr>
            <a:spLocks noChangeArrowheads="1"/>
          </p:cNvSpPr>
          <p:nvPr/>
        </p:nvSpPr>
        <p:spPr bwMode="auto">
          <a:xfrm>
            <a:off x="477838" y="1331913"/>
            <a:ext cx="8032750" cy="200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400">
                <a:latin typeface="Times New Roman" panose="02020603050405020304" pitchFamily="18" charset="0"/>
                <a:ea typeface="SimSun" panose="02010600030101010101" pitchFamily="2" charset="-122"/>
              </a:rPr>
              <a:t>Data-Transfer phase</a:t>
            </a:r>
          </a:p>
          <a:p>
            <a:r>
              <a:rPr lang="en-US" altLang="zh-CN" sz="2000" b="0" i="0">
                <a:latin typeface="Times New Roman" panose="02020603050405020304" pitchFamily="18" charset="0"/>
                <a:ea typeface="SimSun" panose="02010600030101010101" pitchFamily="2" charset="-122"/>
              </a:rPr>
              <a:t>The second phase is called the data-transfer phase. After all routers have created their forwarding table for a specific virtual circuit, then the network-layer packets belonging to one message can be sent one after another. In Figure 18.9, we show the flow of a single packet, but the process is the same for 1, 2, or 100 packets. </a:t>
            </a:r>
          </a:p>
        </p:txBody>
      </p:sp>
    </p:spTree>
    <p:extLst>
      <p:ext uri="{BB962C8B-B14F-4D97-AF65-F5344CB8AC3E}">
        <p14:creationId xmlns:p14="http://schemas.microsoft.com/office/powerpoint/2010/main" val="33023341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24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246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24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24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247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24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812716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Virtual-Circuit </a:t>
            </a:r>
            <a:r>
              <a:rPr lang="en-US" sz="3600" dirty="0" smtClean="0">
                <a:solidFill>
                  <a:schemeClr val="hlink"/>
                </a:solidFill>
                <a:effectLst>
                  <a:outerShdw blurRad="38100" dist="38100" dir="2700000" algn="tl">
                    <a:srgbClr val="000000">
                      <a:alpha val="43137"/>
                    </a:srgbClr>
                  </a:outerShdw>
                </a:effectLst>
                <a:latin typeface="Times New Roman" pitchFamily="18" charset="0"/>
              </a:rPr>
              <a:t>Approach – Data Transfer</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pic>
        <p:nvPicPr>
          <p:cNvPr id="6247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9" y="1068606"/>
            <a:ext cx="8948077" cy="509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864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451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451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451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451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452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452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40FE1EBC-6BDE-4538-9BEF-C77FB51C1BFC}"/>
              </a:ext>
            </a:extLst>
          </p:cNvPr>
          <p:cNvSpPr txBox="1">
            <a:spLocks noChangeArrowheads="1"/>
          </p:cNvSpPr>
          <p:nvPr/>
        </p:nvSpPr>
        <p:spPr bwMode="auto">
          <a:xfrm>
            <a:off x="1106488" y="0"/>
            <a:ext cx="497681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Virtual-Circuit Approach</a:t>
            </a:r>
          </a:p>
        </p:txBody>
      </p:sp>
      <p:sp>
        <p:nvSpPr>
          <p:cNvPr id="64523" name="Rectangle 10"/>
          <p:cNvSpPr>
            <a:spLocks noChangeArrowheads="1"/>
          </p:cNvSpPr>
          <p:nvPr/>
        </p:nvSpPr>
        <p:spPr bwMode="auto">
          <a:xfrm>
            <a:off x="477838" y="1331913"/>
            <a:ext cx="8032750" cy="1692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400" dirty="0">
                <a:latin typeface="Times New Roman" panose="02020603050405020304" pitchFamily="18" charset="0"/>
                <a:ea typeface="SimSun" panose="02010600030101010101" pitchFamily="2" charset="-122"/>
              </a:rPr>
              <a:t>Teardown phase</a:t>
            </a:r>
          </a:p>
          <a:p>
            <a:r>
              <a:rPr lang="en-US" altLang="zh-CN" sz="2000" b="0" i="0" dirty="0">
                <a:latin typeface="Times New Roman" panose="02020603050405020304" pitchFamily="18" charset="0"/>
                <a:ea typeface="SimSun" panose="02010600030101010101" pitchFamily="2" charset="-122"/>
              </a:rPr>
              <a:t>In the teardown phase, source A, after sending all packets to B, sends a special packet called a teardown packet. Destination B responds with a confirmation packet. All routers delete the corresponding entries from their tables. </a:t>
            </a:r>
          </a:p>
        </p:txBody>
      </p:sp>
    </p:spTree>
    <p:extLst>
      <p:ext uri="{BB962C8B-B14F-4D97-AF65-F5344CB8AC3E}">
        <p14:creationId xmlns:p14="http://schemas.microsoft.com/office/powerpoint/2010/main" val="3228944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a:extLst>
              <a:ext uri="{FF2B5EF4-FFF2-40B4-BE49-F238E27FC236}">
                <a16:creationId xmlns="" xmlns:a16="http://schemas.microsoft.com/office/drawing/2014/main" id="{079503EC-B52F-4ED2-82FB-043183030277}"/>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a:extLst>
              <a:ext uri="{FF2B5EF4-FFF2-40B4-BE49-F238E27FC236}">
                <a16:creationId xmlns="" xmlns:a16="http://schemas.microsoft.com/office/drawing/2014/main" id="{632523FE-6788-44CD-95A6-53164FB7AC9B}"/>
              </a:ext>
            </a:extLst>
          </p:cNvPr>
          <p:cNvSpPr txBox="1">
            <a:spLocks noChangeArrowheads="1"/>
          </p:cNvSpPr>
          <p:nvPr/>
        </p:nvSpPr>
        <p:spPr bwMode="auto">
          <a:xfrm>
            <a:off x="228600" y="406400"/>
            <a:ext cx="7251472" cy="1077218"/>
          </a:xfrm>
          <a:prstGeom prst="rect">
            <a:avLst/>
          </a:prstGeom>
          <a:noFill/>
          <a:ln w="9525">
            <a:noFill/>
            <a:miter lim="800000"/>
            <a:headEnd/>
            <a:tailEnd/>
          </a:ln>
          <a:effectLst/>
        </p:spPr>
        <p:txBody>
          <a:bodyPr wrap="none">
            <a:spAutoFit/>
          </a:bodyPr>
          <a:lstStyle>
            <a:lvl1pPr marL="342900" indent="-342900">
              <a:defRPr sz="3200" b="1" i="1">
                <a:solidFill>
                  <a:schemeClr val="tx1"/>
                </a:solidFill>
                <a:latin typeface="Baby Kruffy"/>
              </a:defRPr>
            </a:lvl1pPr>
            <a:lvl2pPr marL="742950" indent="-285750">
              <a:defRPr sz="3200" b="1" i="1">
                <a:solidFill>
                  <a:schemeClr val="tx1"/>
                </a:solidFill>
                <a:latin typeface="Baby Kruffy"/>
              </a:defRPr>
            </a:lvl2pPr>
            <a:lvl3pPr>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NETWORK-LAYER </a:t>
            </a:r>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PERFORMANCE</a:t>
            </a:r>
          </a:p>
          <a:p>
            <a:pPr marL="0" lvl="2"/>
            <a:endParaRPr lang="en-US" altLang="en-US" i="0" dirty="0">
              <a:effectLst>
                <a:outerShdw blurRad="38100" dist="38100" dir="2700000" algn="tl">
                  <a:srgbClr val="C0C0C0"/>
                </a:outerShdw>
              </a:effectLst>
              <a:latin typeface="Times" panose="02020603050405020304" pitchFamily="18" charset="0"/>
            </a:endParaRPr>
          </a:p>
        </p:txBody>
      </p:sp>
      <p:sp>
        <p:nvSpPr>
          <p:cNvPr id="66565"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66566" name="Rectangle 8"/>
          <p:cNvSpPr>
            <a:spLocks noChangeArrowheads="1"/>
          </p:cNvSpPr>
          <p:nvPr/>
        </p:nvSpPr>
        <p:spPr bwMode="auto">
          <a:xfrm>
            <a:off x="381000" y="1658938"/>
            <a:ext cx="80772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dirty="0" smtClean="0">
                <a:latin typeface="Times-Roman"/>
              </a:rPr>
              <a:t>The </a:t>
            </a:r>
            <a:r>
              <a:rPr lang="en-US" altLang="en-US" dirty="0">
                <a:latin typeface="Times-Roman"/>
              </a:rPr>
              <a:t>performance of a network can be measured in terms of delay, throughput, and packet loss. </a:t>
            </a:r>
            <a:endParaRPr lang="en-US" altLang="en-US" dirty="0" smtClean="0">
              <a:latin typeface="Times-Roman"/>
            </a:endParaRPr>
          </a:p>
          <a:p>
            <a:pPr algn="just"/>
            <a:endParaRPr lang="en-US" altLang="en-US" dirty="0">
              <a:latin typeface="Times-Roman"/>
            </a:endParaRPr>
          </a:p>
          <a:p>
            <a:pPr algn="just"/>
            <a:r>
              <a:rPr lang="en-US" altLang="en-US" dirty="0" smtClean="0">
                <a:latin typeface="Times-Roman"/>
              </a:rPr>
              <a:t>Congestion </a:t>
            </a:r>
            <a:r>
              <a:rPr lang="en-US" altLang="en-US" dirty="0">
                <a:latin typeface="Times-Roman"/>
              </a:rPr>
              <a:t>control is an issue that can improve the performance. </a:t>
            </a:r>
          </a:p>
        </p:txBody>
      </p:sp>
    </p:spTree>
    <p:extLst>
      <p:ext uri="{BB962C8B-B14F-4D97-AF65-F5344CB8AC3E}">
        <p14:creationId xmlns:p14="http://schemas.microsoft.com/office/powerpoint/2010/main" val="33133996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86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861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86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86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861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86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887BAA3-A958-40BD-8EE6-B26C859AB263}"/>
              </a:ext>
            </a:extLst>
          </p:cNvPr>
          <p:cNvSpPr txBox="1">
            <a:spLocks noChangeArrowheads="1"/>
          </p:cNvSpPr>
          <p:nvPr/>
        </p:nvSpPr>
        <p:spPr bwMode="auto">
          <a:xfrm>
            <a:off x="1106488" y="0"/>
            <a:ext cx="1287532"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Delay</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68619" name="Rectangle 10"/>
          <p:cNvSpPr>
            <a:spLocks noChangeArrowheads="1"/>
          </p:cNvSpPr>
          <p:nvPr/>
        </p:nvSpPr>
        <p:spPr bwMode="auto">
          <a:xfrm>
            <a:off x="381000" y="1293813"/>
            <a:ext cx="7924800" cy="31085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pitchFamily="18" charset="0"/>
              </a:rPr>
              <a:t>All of us expect instantaneous response from a network, but a packet, from its source to its destination, encounters delays</a:t>
            </a:r>
            <a:r>
              <a:rPr lang="en-US" altLang="en-US" sz="2800" dirty="0" smtClean="0">
                <a:latin typeface="Times New Roman" panose="02020603050405020304" pitchFamily="18" charset="0"/>
              </a:rPr>
              <a:t>.</a:t>
            </a:r>
          </a:p>
          <a:p>
            <a:pPr algn="just"/>
            <a:endParaRPr lang="en-US" altLang="en-US" sz="2800" dirty="0">
              <a:latin typeface="Times New Roman" panose="02020603050405020304" pitchFamily="18" charset="0"/>
            </a:endParaRPr>
          </a:p>
          <a:p>
            <a:pPr algn="just"/>
            <a:r>
              <a:rPr lang="en-US" altLang="en-US" sz="2800" dirty="0" smtClean="0">
                <a:latin typeface="Times New Roman" panose="02020603050405020304" pitchFamily="18" charset="0"/>
              </a:rPr>
              <a:t>The </a:t>
            </a:r>
            <a:r>
              <a:rPr lang="en-US" altLang="en-US" sz="2800" dirty="0">
                <a:latin typeface="Times New Roman" panose="02020603050405020304" pitchFamily="18" charset="0"/>
              </a:rPr>
              <a:t>delays in a network can be divided into four types: transmission delay, propagation delay, processing delay, and queuing delay. </a:t>
            </a:r>
          </a:p>
        </p:txBody>
      </p:sp>
    </p:spTree>
    <p:extLst>
      <p:ext uri="{BB962C8B-B14F-4D97-AF65-F5344CB8AC3E}">
        <p14:creationId xmlns:p14="http://schemas.microsoft.com/office/powerpoint/2010/main" val="24259069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06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066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06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06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066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06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887BAA3-A958-40BD-8EE6-B26C859AB263}"/>
              </a:ext>
            </a:extLst>
          </p:cNvPr>
          <p:cNvSpPr txBox="1">
            <a:spLocks noChangeArrowheads="1"/>
          </p:cNvSpPr>
          <p:nvPr/>
        </p:nvSpPr>
        <p:spPr bwMode="auto">
          <a:xfrm>
            <a:off x="1106488" y="0"/>
            <a:ext cx="1287532"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Delay</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70667" name="Rectangle 10"/>
          <p:cNvSpPr>
            <a:spLocks noChangeArrowheads="1"/>
          </p:cNvSpPr>
          <p:nvPr/>
        </p:nvSpPr>
        <p:spPr bwMode="auto">
          <a:xfrm>
            <a:off x="381000" y="1293813"/>
            <a:ext cx="792480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Transmission delay</a:t>
            </a:r>
          </a:p>
          <a:p>
            <a:pPr algn="just"/>
            <a:endParaRPr lang="en-US" altLang="en-US" sz="2800">
              <a:latin typeface="Times New Roman" panose="02020603050405020304" pitchFamily="18" charset="0"/>
            </a:endParaRPr>
          </a:p>
        </p:txBody>
      </p:sp>
      <p:pic>
        <p:nvPicPr>
          <p:cNvPr id="7066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3" y="1992313"/>
            <a:ext cx="8651875"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2716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27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27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27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27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27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27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887BAA3-A958-40BD-8EE6-B26C859AB263}"/>
              </a:ext>
            </a:extLst>
          </p:cNvPr>
          <p:cNvSpPr txBox="1">
            <a:spLocks noChangeArrowheads="1"/>
          </p:cNvSpPr>
          <p:nvPr/>
        </p:nvSpPr>
        <p:spPr bwMode="auto">
          <a:xfrm>
            <a:off x="1106488" y="0"/>
            <a:ext cx="1287532"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Delay</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72715" name="Rectangle 10"/>
          <p:cNvSpPr>
            <a:spLocks noChangeArrowheads="1"/>
          </p:cNvSpPr>
          <p:nvPr/>
        </p:nvSpPr>
        <p:spPr bwMode="auto">
          <a:xfrm>
            <a:off x="381000" y="1293813"/>
            <a:ext cx="792480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Propagation delay</a:t>
            </a:r>
          </a:p>
          <a:p>
            <a:pPr algn="just"/>
            <a:endParaRPr lang="en-US" altLang="en-US" sz="2800">
              <a:latin typeface="Times New Roman" panose="02020603050405020304" pitchFamily="18" charset="0"/>
            </a:endParaRPr>
          </a:p>
        </p:txBody>
      </p:sp>
      <p:pic>
        <p:nvPicPr>
          <p:cNvPr id="7271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979613"/>
            <a:ext cx="8083550"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88" y="4346575"/>
            <a:ext cx="8378825"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9851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47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475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47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47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476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47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887BAA3-A958-40BD-8EE6-B26C859AB263}"/>
              </a:ext>
            </a:extLst>
          </p:cNvPr>
          <p:cNvSpPr txBox="1">
            <a:spLocks noChangeArrowheads="1"/>
          </p:cNvSpPr>
          <p:nvPr/>
        </p:nvSpPr>
        <p:spPr bwMode="auto">
          <a:xfrm>
            <a:off x="1106488" y="0"/>
            <a:ext cx="1287532"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Delay</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74763" name="Rectangle 10"/>
          <p:cNvSpPr>
            <a:spLocks noChangeArrowheads="1"/>
          </p:cNvSpPr>
          <p:nvPr/>
        </p:nvSpPr>
        <p:spPr bwMode="auto">
          <a:xfrm>
            <a:off x="381000" y="1293813"/>
            <a:ext cx="792480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Processing delay</a:t>
            </a:r>
          </a:p>
          <a:p>
            <a:pPr algn="just"/>
            <a:endParaRPr lang="en-US" altLang="en-US" sz="2800">
              <a:latin typeface="Times New Roman" panose="02020603050405020304" pitchFamily="18" charset="0"/>
            </a:endParaRPr>
          </a:p>
        </p:txBody>
      </p:sp>
      <p:pic>
        <p:nvPicPr>
          <p:cNvPr id="7476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2117725"/>
            <a:ext cx="79248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9686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680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680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680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680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680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68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887BAA3-A958-40BD-8EE6-B26C859AB263}"/>
              </a:ext>
            </a:extLst>
          </p:cNvPr>
          <p:cNvSpPr txBox="1">
            <a:spLocks noChangeArrowheads="1"/>
          </p:cNvSpPr>
          <p:nvPr/>
        </p:nvSpPr>
        <p:spPr bwMode="auto">
          <a:xfrm>
            <a:off x="1106488" y="0"/>
            <a:ext cx="1287532"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Delay</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76811" name="Rectangle 10"/>
          <p:cNvSpPr>
            <a:spLocks noChangeArrowheads="1"/>
          </p:cNvSpPr>
          <p:nvPr/>
        </p:nvSpPr>
        <p:spPr bwMode="auto">
          <a:xfrm>
            <a:off x="381000" y="1293813"/>
            <a:ext cx="792480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Queuing delay</a:t>
            </a:r>
          </a:p>
          <a:p>
            <a:pPr algn="just"/>
            <a:endParaRPr lang="en-US" altLang="en-US" sz="2800">
              <a:latin typeface="Times New Roman" panose="02020603050405020304" pitchFamily="18" charset="0"/>
            </a:endParaRPr>
          </a:p>
        </p:txBody>
      </p:sp>
      <p:pic>
        <p:nvPicPr>
          <p:cNvPr id="7681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992313"/>
            <a:ext cx="8339137"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9152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88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885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88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88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885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88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887BAA3-A958-40BD-8EE6-B26C859AB263}"/>
              </a:ext>
            </a:extLst>
          </p:cNvPr>
          <p:cNvSpPr txBox="1">
            <a:spLocks noChangeArrowheads="1"/>
          </p:cNvSpPr>
          <p:nvPr/>
        </p:nvSpPr>
        <p:spPr bwMode="auto">
          <a:xfrm>
            <a:off x="1106488" y="0"/>
            <a:ext cx="1287532"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Delay</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78859" name="Rectangle 10"/>
          <p:cNvSpPr>
            <a:spLocks noChangeArrowheads="1"/>
          </p:cNvSpPr>
          <p:nvPr/>
        </p:nvSpPr>
        <p:spPr bwMode="auto">
          <a:xfrm>
            <a:off x="381000" y="1293813"/>
            <a:ext cx="792480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a:latin typeface="Times New Roman" panose="02020603050405020304" pitchFamily="18" charset="0"/>
              </a:rPr>
              <a:t>Total delay</a:t>
            </a:r>
          </a:p>
          <a:p>
            <a:pPr algn="just"/>
            <a:endParaRPr lang="en-US" altLang="en-US" sz="2800">
              <a:latin typeface="Times New Roman" panose="02020603050405020304" pitchFamily="18" charset="0"/>
            </a:endParaRPr>
          </a:p>
        </p:txBody>
      </p:sp>
      <p:pic>
        <p:nvPicPr>
          <p:cNvPr id="7886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2003425"/>
            <a:ext cx="8505825"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7250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09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090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09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09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090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09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5BFA984F-E34A-431D-B0B9-70E10551C06E}"/>
              </a:ext>
            </a:extLst>
          </p:cNvPr>
          <p:cNvSpPr txBox="1">
            <a:spLocks noChangeArrowheads="1"/>
          </p:cNvSpPr>
          <p:nvPr/>
        </p:nvSpPr>
        <p:spPr bwMode="auto">
          <a:xfrm>
            <a:off x="1106488" y="0"/>
            <a:ext cx="2492990"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Throughput</a:t>
            </a:r>
            <a:endParaRPr lang="en-US" sz="3600" dirty="0">
              <a:solidFill>
                <a:schemeClr val="hlink"/>
              </a:solidFill>
              <a:effectLst>
                <a:outerShdw blurRad="38100" dist="38100" dir="2700000" algn="tl">
                  <a:srgbClr val="000000">
                    <a:alpha val="43137"/>
                  </a:srgbClr>
                </a:outerShdw>
              </a:effectLst>
              <a:latin typeface="Times New Roman" pitchFamily="18" charset="0"/>
            </a:endParaRPr>
          </a:p>
        </p:txBody>
      </p:sp>
      <p:sp>
        <p:nvSpPr>
          <p:cNvPr id="80907" name="Rectangle 10"/>
          <p:cNvSpPr>
            <a:spLocks noChangeArrowheads="1"/>
          </p:cNvSpPr>
          <p:nvPr/>
        </p:nvSpPr>
        <p:spPr bwMode="auto">
          <a:xfrm>
            <a:off x="381000" y="1293813"/>
            <a:ext cx="7924800" cy="37856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i="0" dirty="0">
                <a:latin typeface="Times New Roman" panose="02020603050405020304" pitchFamily="18" charset="0"/>
              </a:rPr>
              <a:t>Throughput at any point in a network is defined as the number of bits passing through the point in a second, which is actually the transmission rate of data at that point. </a:t>
            </a:r>
            <a:endParaRPr lang="en-US" altLang="en-US" sz="2400" i="0" dirty="0" smtClean="0">
              <a:latin typeface="Times New Roman" panose="02020603050405020304" pitchFamily="18" charset="0"/>
            </a:endParaRPr>
          </a:p>
          <a:p>
            <a:pPr algn="just"/>
            <a:endParaRPr lang="en-US" altLang="en-US" sz="2400" i="0" dirty="0">
              <a:latin typeface="Times New Roman" panose="02020603050405020304" pitchFamily="18" charset="0"/>
            </a:endParaRPr>
          </a:p>
          <a:p>
            <a:pPr algn="just"/>
            <a:r>
              <a:rPr lang="en-US" altLang="en-US" sz="2400" i="0" dirty="0" smtClean="0">
                <a:latin typeface="Times New Roman" panose="02020603050405020304" pitchFamily="18" charset="0"/>
              </a:rPr>
              <a:t>In </a:t>
            </a:r>
            <a:r>
              <a:rPr lang="en-US" altLang="en-US" sz="2400" i="0" dirty="0">
                <a:latin typeface="Times New Roman" panose="02020603050405020304" pitchFamily="18" charset="0"/>
              </a:rPr>
              <a:t>a path from source to destination, a packet may pass through several links (networks), each with a different transmission rate. </a:t>
            </a:r>
            <a:endParaRPr lang="en-US" altLang="en-US" sz="2400" i="0" dirty="0" smtClean="0">
              <a:latin typeface="Times New Roman" panose="02020603050405020304" pitchFamily="18" charset="0"/>
            </a:endParaRPr>
          </a:p>
          <a:p>
            <a:pPr algn="just"/>
            <a:endParaRPr lang="en-US" altLang="en-US" sz="2400" i="0" dirty="0" smtClean="0">
              <a:latin typeface="Times New Roman" panose="02020603050405020304" pitchFamily="18" charset="0"/>
            </a:endParaRPr>
          </a:p>
          <a:p>
            <a:pPr algn="just"/>
            <a:r>
              <a:rPr lang="en-US" altLang="en-US" sz="2400" i="0" dirty="0" smtClean="0">
                <a:latin typeface="Times New Roman" panose="02020603050405020304" pitchFamily="18" charset="0"/>
              </a:rPr>
              <a:t>How</a:t>
            </a:r>
            <a:r>
              <a:rPr lang="en-US" altLang="en-US" sz="2400" i="0" dirty="0">
                <a:latin typeface="Times New Roman" panose="02020603050405020304" pitchFamily="18" charset="0"/>
              </a:rPr>
              <a:t>, then, can we determine the throughput of the whole path? </a:t>
            </a:r>
          </a:p>
        </p:txBody>
      </p:sp>
    </p:spTree>
    <p:extLst>
      <p:ext uri="{BB962C8B-B14F-4D97-AF65-F5344CB8AC3E}">
        <p14:creationId xmlns:p14="http://schemas.microsoft.com/office/powerpoint/2010/main" val="24850714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9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94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9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9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95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9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5BFA984F-E34A-431D-B0B9-70E10551C06E}"/>
              </a:ext>
            </a:extLst>
          </p:cNvPr>
          <p:cNvSpPr txBox="1">
            <a:spLocks noChangeArrowheads="1"/>
          </p:cNvSpPr>
          <p:nvPr/>
        </p:nvSpPr>
        <p:spPr bwMode="auto">
          <a:xfrm>
            <a:off x="1106488" y="0"/>
            <a:ext cx="24923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Throughput</a:t>
            </a:r>
          </a:p>
        </p:txBody>
      </p:sp>
      <p:sp>
        <p:nvSpPr>
          <p:cNvPr id="82955" name="Rectangle 10"/>
          <p:cNvSpPr>
            <a:spLocks noChangeArrowheads="1"/>
          </p:cNvSpPr>
          <p:nvPr/>
        </p:nvSpPr>
        <p:spPr bwMode="auto">
          <a:xfrm>
            <a:off x="381000" y="1293813"/>
            <a:ext cx="7924800" cy="830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b="0" i="0" dirty="0">
                <a:latin typeface="Times New Roman" panose="02020603050405020304" pitchFamily="18" charset="0"/>
              </a:rPr>
              <a:t>To see the situation, assume that we have three links, each with a different transmission </a:t>
            </a:r>
            <a:r>
              <a:rPr lang="en-US" altLang="en-US" sz="2400" b="0" i="0" dirty="0" smtClean="0">
                <a:latin typeface="Times New Roman" panose="02020603050405020304" pitchFamily="18" charset="0"/>
              </a:rPr>
              <a:t>rate.</a:t>
            </a:r>
            <a:endParaRPr lang="en-US" altLang="en-US" sz="2400" b="0" i="0" dirty="0">
              <a:latin typeface="Times New Roman" panose="02020603050405020304" pitchFamily="18" charset="0"/>
            </a:endParaRPr>
          </a:p>
        </p:txBody>
      </p:sp>
      <p:pic>
        <p:nvPicPr>
          <p:cNvPr id="8295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5" y="2581275"/>
            <a:ext cx="6684963"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04713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499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499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499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499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500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500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5BFA984F-E34A-431D-B0B9-70E10551C06E}"/>
              </a:ext>
            </a:extLst>
          </p:cNvPr>
          <p:cNvSpPr txBox="1">
            <a:spLocks noChangeArrowheads="1"/>
          </p:cNvSpPr>
          <p:nvPr/>
        </p:nvSpPr>
        <p:spPr bwMode="auto">
          <a:xfrm>
            <a:off x="1106488" y="0"/>
            <a:ext cx="24923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Throughput</a:t>
            </a:r>
          </a:p>
        </p:txBody>
      </p:sp>
      <p:sp>
        <p:nvSpPr>
          <p:cNvPr id="85003" name="Rectangle 10"/>
          <p:cNvSpPr>
            <a:spLocks noChangeArrowheads="1"/>
          </p:cNvSpPr>
          <p:nvPr/>
        </p:nvSpPr>
        <p:spPr bwMode="auto">
          <a:xfrm>
            <a:off x="381000" y="1293813"/>
            <a:ext cx="7924800" cy="22463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In this figure, the data can flow at the rate of 200 kbps in Link1. However, when the data arrives at router R1, it cannot pass at this rate. Data needs to be queued at the router and sent at 100 kbps. When data arrives at router R2, it could be sent at the rate</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of 150 kbps, but there is not enough data to be sent. In other words, the average rate of the data flow in Link3 is also 100 kbps. We can conclude that the average data rate for this path is 100 kbps, the minimum of the three different data rates.</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b="0" i="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500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8" y="3600450"/>
            <a:ext cx="699452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96478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3200" dirty="0" smtClean="0"/>
              <a:t>Network layer services</a:t>
            </a:r>
            <a:endParaRPr lang="en-IN" sz="3200" dirty="0"/>
          </a:p>
        </p:txBody>
      </p:sp>
      <p:sp>
        <p:nvSpPr>
          <p:cNvPr id="5" name="Text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22215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70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704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70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70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704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70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5BFA984F-E34A-431D-B0B9-70E10551C06E}"/>
              </a:ext>
            </a:extLst>
          </p:cNvPr>
          <p:cNvSpPr txBox="1">
            <a:spLocks noChangeArrowheads="1"/>
          </p:cNvSpPr>
          <p:nvPr/>
        </p:nvSpPr>
        <p:spPr bwMode="auto">
          <a:xfrm>
            <a:off x="1106488" y="0"/>
            <a:ext cx="24923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Throughput</a:t>
            </a:r>
          </a:p>
        </p:txBody>
      </p:sp>
      <p:sp>
        <p:nvSpPr>
          <p:cNvPr id="87051" name="Rectangle 10"/>
          <p:cNvSpPr>
            <a:spLocks noChangeArrowheads="1"/>
          </p:cNvSpPr>
          <p:nvPr/>
        </p:nvSpPr>
        <p:spPr bwMode="auto">
          <a:xfrm>
            <a:off x="381000" y="1293813"/>
            <a:ext cx="7924800"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Average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throughput is determined by the bottleneck, the pipe with the smallest diameter. In general, in a path with </a:t>
            </a:r>
            <a:r>
              <a:rPr lang="en-US" altLang="zh-CN" sz="2000" b="0" dirty="0">
                <a:latin typeface="Times New Roman" panose="02020603050405020304" pitchFamily="18" charset="0"/>
                <a:ea typeface="SimSun" panose="02010600030101010101" pitchFamily="2" charset="-122"/>
                <a:cs typeface="Times New Roman" panose="02020603050405020304" pitchFamily="18" charset="0"/>
              </a:rPr>
              <a:t>n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links in series, we have</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b="0" i="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705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906713"/>
            <a:ext cx="58388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2098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909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909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909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909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909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90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5BFA984F-E34A-431D-B0B9-70E10551C06E}"/>
              </a:ext>
            </a:extLst>
          </p:cNvPr>
          <p:cNvSpPr txBox="1">
            <a:spLocks noChangeArrowheads="1"/>
          </p:cNvSpPr>
          <p:nvPr/>
        </p:nvSpPr>
        <p:spPr bwMode="auto">
          <a:xfrm>
            <a:off x="1106488" y="0"/>
            <a:ext cx="24923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Throughput</a:t>
            </a:r>
          </a:p>
        </p:txBody>
      </p:sp>
      <p:sp>
        <p:nvSpPr>
          <p:cNvPr id="89099" name="Rectangle 10"/>
          <p:cNvSpPr>
            <a:spLocks noChangeArrowheads="1"/>
          </p:cNvSpPr>
          <p:nvPr/>
        </p:nvSpPr>
        <p:spPr bwMode="auto">
          <a:xfrm>
            <a:off x="477838" y="635000"/>
            <a:ext cx="7924800" cy="40934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The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Internet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 if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 server connects to the Internet via a Fast Ethernet LAN with the data rate of 100 Mbps, but a user who wants to download a file connects to the Internet via a dial-up telephone line with the data rate of 40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kbps</a:t>
            </a:r>
          </a:p>
          <a:p>
            <a:pPr algn="just"/>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Throughput - 40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kbps. </a:t>
            </a:r>
            <a:endParaRPr lang="en-US" altLang="en-US" sz="2000" b="0" i="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910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797" y="991276"/>
            <a:ext cx="6745288"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2101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114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114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114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114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114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114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5BFA984F-E34A-431D-B0B9-70E10551C06E}"/>
              </a:ext>
            </a:extLst>
          </p:cNvPr>
          <p:cNvSpPr txBox="1">
            <a:spLocks noChangeArrowheads="1"/>
          </p:cNvSpPr>
          <p:nvPr/>
        </p:nvSpPr>
        <p:spPr bwMode="auto">
          <a:xfrm>
            <a:off x="1106488" y="0"/>
            <a:ext cx="24923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Throughput</a:t>
            </a:r>
          </a:p>
        </p:txBody>
      </p:sp>
      <p:sp>
        <p:nvSpPr>
          <p:cNvPr id="91147" name="Rectangle 10"/>
          <p:cNvSpPr>
            <a:spLocks noChangeArrowheads="1"/>
          </p:cNvSpPr>
          <p:nvPr/>
        </p:nvSpPr>
        <p:spPr bwMode="auto">
          <a:xfrm>
            <a:off x="455613" y="1052513"/>
            <a:ext cx="792480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Throughput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is only 200 kbps because the link is shared between three paths. </a:t>
            </a:r>
          </a:p>
        </p:txBody>
      </p:sp>
      <p:pic>
        <p:nvPicPr>
          <p:cNvPr id="9114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4" y="2348880"/>
            <a:ext cx="7698983"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3780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31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318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31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31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319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31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B50D8B6C-19A1-48D0-8D8E-79C5F321BF77}"/>
              </a:ext>
            </a:extLst>
          </p:cNvPr>
          <p:cNvSpPr txBox="1">
            <a:spLocks noChangeArrowheads="1"/>
          </p:cNvSpPr>
          <p:nvPr/>
        </p:nvSpPr>
        <p:spPr bwMode="auto">
          <a:xfrm>
            <a:off x="1106488" y="0"/>
            <a:ext cx="2454518"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Packet </a:t>
            </a:r>
            <a:r>
              <a:rPr lang="en-US" sz="3600" dirty="0">
                <a:solidFill>
                  <a:schemeClr val="hlink"/>
                </a:solidFill>
                <a:effectLst>
                  <a:outerShdw blurRad="38100" dist="38100" dir="2700000" algn="tl">
                    <a:srgbClr val="000000">
                      <a:alpha val="43137"/>
                    </a:srgbClr>
                  </a:outerShdw>
                </a:effectLst>
                <a:latin typeface="Times New Roman" pitchFamily="18" charset="0"/>
              </a:rPr>
              <a:t>Loss</a:t>
            </a:r>
          </a:p>
        </p:txBody>
      </p:sp>
      <p:sp>
        <p:nvSpPr>
          <p:cNvPr id="93195" name="Rectangle 10"/>
          <p:cNvSpPr>
            <a:spLocks noChangeArrowheads="1"/>
          </p:cNvSpPr>
          <p:nvPr/>
        </p:nvSpPr>
        <p:spPr bwMode="auto">
          <a:xfrm>
            <a:off x="449098" y="1301750"/>
            <a:ext cx="7924800" cy="3416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Another issue that severely affects the performance of communication is the number of packets lost during transmission. </a:t>
            </a:r>
            <a:endPar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4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rPr>
              <a:t>When </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a router receives a packet </a:t>
            </a:r>
            <a:r>
              <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rPr>
              <a:t>- buffer </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is full </a:t>
            </a:r>
            <a:r>
              <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rPr>
              <a:t>-next </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packet </a:t>
            </a:r>
            <a:r>
              <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rPr>
              <a:t>dropped</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 </a:t>
            </a:r>
          </a:p>
          <a:p>
            <a:pPr algn="just"/>
            <a:endPar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E</a:t>
            </a:r>
            <a:r>
              <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rPr>
              <a:t>ffect </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of packet loss </a:t>
            </a:r>
            <a:r>
              <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resent, which in turn may create overflow and cause more packet loss. </a:t>
            </a:r>
            <a:endParaRPr lang="en-US"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30161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52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523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52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52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524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52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D055DBE-3CC3-4E79-A4D9-72D66E3D0AD1}"/>
              </a:ext>
            </a:extLst>
          </p:cNvPr>
          <p:cNvSpPr txBox="1">
            <a:spLocks noChangeArrowheads="1"/>
          </p:cNvSpPr>
          <p:nvPr/>
        </p:nvSpPr>
        <p:spPr bwMode="auto">
          <a:xfrm>
            <a:off x="1106488" y="0"/>
            <a:ext cx="3916457"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smtClean="0">
                <a:solidFill>
                  <a:schemeClr val="hlink"/>
                </a:solidFill>
                <a:effectLst>
                  <a:outerShdw blurRad="38100" dist="38100" dir="2700000" algn="tl">
                    <a:srgbClr val="000000">
                      <a:alpha val="43137"/>
                    </a:srgbClr>
                  </a:outerShdw>
                </a:effectLst>
                <a:latin typeface="Times New Roman" pitchFamily="18" charset="0"/>
              </a:rPr>
              <a:t>Congestion </a:t>
            </a:r>
            <a:r>
              <a:rPr lang="en-US" sz="3600" dirty="0">
                <a:solidFill>
                  <a:schemeClr val="hlink"/>
                </a:solidFill>
                <a:effectLst>
                  <a:outerShdw blurRad="38100" dist="38100" dir="2700000" algn="tl">
                    <a:srgbClr val="000000">
                      <a:alpha val="43137"/>
                    </a:srgbClr>
                  </a:outerShdw>
                </a:effectLst>
                <a:latin typeface="Times New Roman" pitchFamily="18" charset="0"/>
              </a:rPr>
              <a:t>Control</a:t>
            </a:r>
          </a:p>
        </p:txBody>
      </p:sp>
      <p:sp>
        <p:nvSpPr>
          <p:cNvPr id="95243" name="Rectangle 10"/>
          <p:cNvSpPr>
            <a:spLocks noChangeArrowheads="1"/>
          </p:cNvSpPr>
          <p:nvPr/>
        </p:nvSpPr>
        <p:spPr bwMode="auto">
          <a:xfrm>
            <a:off x="381000" y="1293813"/>
            <a:ext cx="7924800" cy="22467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pitchFamily="18" charset="0"/>
              </a:rPr>
              <a:t>Congestion control is a mechanism for improving performance. </a:t>
            </a:r>
            <a:endParaRPr lang="en-US" altLang="en-US" sz="2800" dirty="0" smtClean="0">
              <a:latin typeface="Times New Roman" panose="02020603050405020304" pitchFamily="18" charset="0"/>
            </a:endParaRPr>
          </a:p>
          <a:p>
            <a:pPr algn="just"/>
            <a:endParaRPr lang="en-US" altLang="en-US" sz="2800" dirty="0">
              <a:latin typeface="Times New Roman" panose="02020603050405020304" pitchFamily="18" charset="0"/>
            </a:endParaRPr>
          </a:p>
          <a:p>
            <a:pPr algn="just"/>
            <a:r>
              <a:rPr lang="en-US" altLang="en-US" sz="2800" dirty="0" smtClean="0">
                <a:latin typeface="Times New Roman" panose="02020603050405020304" pitchFamily="18" charset="0"/>
              </a:rPr>
              <a:t>Congestion </a:t>
            </a:r>
            <a:r>
              <a:rPr lang="en-US" altLang="en-US" sz="2800" dirty="0">
                <a:latin typeface="Times New Roman" panose="02020603050405020304" pitchFamily="18" charset="0"/>
              </a:rPr>
              <a:t>at the network layer is related to two issues, throughput and </a:t>
            </a:r>
            <a:r>
              <a:rPr lang="en-US" altLang="en-US" sz="2800" dirty="0" smtClean="0">
                <a:latin typeface="Times New Roman" panose="02020603050405020304" pitchFamily="18" charset="0"/>
              </a:rPr>
              <a:t>delay.</a:t>
            </a: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632283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72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728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72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72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728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972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D055DBE-3CC3-4E79-A4D9-72D66E3D0AD1}"/>
              </a:ext>
            </a:extLst>
          </p:cNvPr>
          <p:cNvSpPr txBox="1">
            <a:spLocks noChangeArrowheads="1"/>
          </p:cNvSpPr>
          <p:nvPr/>
        </p:nvSpPr>
        <p:spPr bwMode="auto">
          <a:xfrm>
            <a:off x="1106488" y="0"/>
            <a:ext cx="391636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Congestion Control</a:t>
            </a:r>
          </a:p>
        </p:txBody>
      </p:sp>
      <p:sp>
        <p:nvSpPr>
          <p:cNvPr id="97291" name="Rectangle 10"/>
          <p:cNvSpPr>
            <a:spLocks noChangeArrowheads="1"/>
          </p:cNvSpPr>
          <p:nvPr/>
        </p:nvSpPr>
        <p:spPr bwMode="auto">
          <a:xfrm>
            <a:off x="381000" y="1293813"/>
            <a:ext cx="79248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rPr>
              <a:t>Graph shows </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throughput and delay as functions of load.</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9188"/>
            <a:ext cx="3960813"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2188" y="2484438"/>
            <a:ext cx="38862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381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34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342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34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34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343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34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D055DBE-3CC3-4E79-A4D9-72D66E3D0AD1}"/>
              </a:ext>
            </a:extLst>
          </p:cNvPr>
          <p:cNvSpPr txBox="1">
            <a:spLocks noChangeArrowheads="1"/>
          </p:cNvSpPr>
          <p:nvPr/>
        </p:nvSpPr>
        <p:spPr bwMode="auto">
          <a:xfrm>
            <a:off x="1106488" y="0"/>
            <a:ext cx="391636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Congestion Control</a:t>
            </a:r>
          </a:p>
        </p:txBody>
      </p:sp>
      <p:sp>
        <p:nvSpPr>
          <p:cNvPr id="103435" name="Rectangle 10"/>
          <p:cNvSpPr>
            <a:spLocks noChangeArrowheads="1"/>
          </p:cNvSpPr>
          <p:nvPr/>
        </p:nvSpPr>
        <p:spPr bwMode="auto">
          <a:xfrm>
            <a:off x="381000" y="1293813"/>
            <a:ext cx="7924800" cy="3416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Congestion control refers to techniques and mechanisms that can either prevent congestion before it happens or remove congestion after it has happened. </a:t>
            </a:r>
            <a:endPar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4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rPr>
              <a:t>Two </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broad categories: </a:t>
            </a:r>
            <a:endPar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400" i="0" dirty="0" smtClean="0">
                <a:latin typeface="Times New Roman" panose="02020603050405020304" pitchFamily="18" charset="0"/>
                <a:ea typeface="SimSun" panose="02010600030101010101" pitchFamily="2" charset="-122"/>
                <a:cs typeface="Times New Roman" panose="02020603050405020304" pitchFamily="18" charset="0"/>
              </a:rPr>
              <a:t>Open-loop </a:t>
            </a:r>
            <a:r>
              <a:rPr lang="en-US" altLang="zh-CN" sz="2400" i="0" dirty="0">
                <a:latin typeface="Times New Roman" panose="02020603050405020304" pitchFamily="18" charset="0"/>
                <a:ea typeface="SimSun" panose="02010600030101010101" pitchFamily="2" charset="-122"/>
                <a:cs typeface="Times New Roman" panose="02020603050405020304" pitchFamily="18" charset="0"/>
              </a:rPr>
              <a:t>congestion control </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(prevention) </a:t>
            </a:r>
            <a:endPar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4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400" i="0" dirty="0" smtClean="0">
                <a:latin typeface="Times New Roman" panose="02020603050405020304" pitchFamily="18" charset="0"/>
                <a:ea typeface="SimSun" panose="02010600030101010101" pitchFamily="2" charset="-122"/>
                <a:cs typeface="Times New Roman" panose="02020603050405020304" pitchFamily="18" charset="0"/>
              </a:rPr>
              <a:t>Closed-loop </a:t>
            </a:r>
            <a:r>
              <a:rPr lang="en-US" altLang="zh-CN" sz="2400" i="0" dirty="0">
                <a:latin typeface="Times New Roman" panose="02020603050405020304" pitchFamily="18" charset="0"/>
                <a:ea typeface="SimSun" panose="02010600030101010101" pitchFamily="2" charset="-122"/>
                <a:cs typeface="Times New Roman" panose="02020603050405020304" pitchFamily="18" charset="0"/>
              </a:rPr>
              <a:t>congestion control </a:t>
            </a:r>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(removal).</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008537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54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547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54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54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548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054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D055DBE-3CC3-4E79-A4D9-72D66E3D0AD1}"/>
              </a:ext>
            </a:extLst>
          </p:cNvPr>
          <p:cNvSpPr txBox="1">
            <a:spLocks noChangeArrowheads="1"/>
          </p:cNvSpPr>
          <p:nvPr/>
        </p:nvSpPr>
        <p:spPr bwMode="auto">
          <a:xfrm>
            <a:off x="1106488" y="0"/>
            <a:ext cx="391636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Congestion Control</a:t>
            </a:r>
          </a:p>
        </p:txBody>
      </p:sp>
      <p:sp>
        <p:nvSpPr>
          <p:cNvPr id="105483" name="Rectangle 10"/>
          <p:cNvSpPr>
            <a:spLocks noChangeArrowheads="1"/>
          </p:cNvSpPr>
          <p:nvPr/>
        </p:nvSpPr>
        <p:spPr bwMode="auto">
          <a:xfrm>
            <a:off x="381000" y="1293813"/>
            <a:ext cx="7924800" cy="41549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Open-loop congestion control</a:t>
            </a:r>
          </a:p>
          <a:p>
            <a:pPr marL="342900" indent="-342900" algn="just">
              <a:buFont typeface="Arial" panose="020B0604020202020204" pitchFamily="34" charset="0"/>
              <a:buChar char="•"/>
            </a:pP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In open-loop congestion control, policies are applied to prevent congestion before it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happens</a:t>
            </a:r>
          </a:p>
          <a:p>
            <a:pPr marL="342900" indent="-342900" algn="just">
              <a:buFont typeface="Arial" panose="020B0604020202020204" pitchFamily="34" charset="0"/>
              <a:buChar char="•"/>
            </a:pP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Handled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by either the source or the destination. </a:t>
            </a:r>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just">
              <a:buFont typeface="Arial" panose="020B0604020202020204" pitchFamily="34" charset="0"/>
              <a:buChar char="•"/>
            </a:pP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List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of policies that can prevent congestion.</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p>
          <a:p>
            <a:pPr algn="just"/>
            <a:endParaRPr lang="en-US" altLang="en-US" sz="2000" dirty="0">
              <a:latin typeface="Times New Roman" panose="02020603050405020304" pitchFamily="18" charset="0"/>
              <a:ea typeface="SimSun" panose="02010600030101010101" pitchFamily="2" charset="-122"/>
              <a:cs typeface="Times New Roman" panose="02020603050405020304" pitchFamily="18" charset="0"/>
            </a:endParaRPr>
          </a:p>
          <a:p>
            <a:pPr lvl="2"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Retransmission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policy</a:t>
            </a:r>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lvl="2" algn="just"/>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Window policy</a:t>
            </a:r>
          </a:p>
          <a:p>
            <a:pPr lvl="2" algn="just"/>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Acknowledgement policy</a:t>
            </a:r>
          </a:p>
          <a:p>
            <a:pPr lvl="2" algn="just"/>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Discarding policy</a:t>
            </a:r>
          </a:p>
          <a:p>
            <a:pPr lvl="2" algn="just"/>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Admission policy</a:t>
            </a:r>
          </a:p>
          <a:p>
            <a:pPr algn="just"/>
            <a:endPar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144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16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162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16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16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162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16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D055DBE-3CC3-4E79-A4D9-72D66E3D0AD1}"/>
              </a:ext>
            </a:extLst>
          </p:cNvPr>
          <p:cNvSpPr txBox="1">
            <a:spLocks noChangeArrowheads="1"/>
          </p:cNvSpPr>
          <p:nvPr/>
        </p:nvSpPr>
        <p:spPr bwMode="auto">
          <a:xfrm>
            <a:off x="1106488" y="0"/>
            <a:ext cx="391636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Congestion Control</a:t>
            </a:r>
          </a:p>
        </p:txBody>
      </p:sp>
      <p:sp>
        <p:nvSpPr>
          <p:cNvPr id="111627" name="Rectangle 10"/>
          <p:cNvSpPr>
            <a:spLocks noChangeArrowheads="1"/>
          </p:cNvSpPr>
          <p:nvPr/>
        </p:nvSpPr>
        <p:spPr bwMode="auto">
          <a:xfrm>
            <a:off x="381000" y="1293813"/>
            <a:ext cx="7924800" cy="26161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Closed-loop congestion control</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Closed-loop congestion control mechanisms try to alleviate congestion after it happens. </a:t>
            </a:r>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Several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mechanisms have been used by different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protocols</a:t>
            </a:r>
            <a:endParaRPr lang="en-US" altLang="en-US" sz="2000" b="0" i="0" dirty="0">
              <a:latin typeface="Times New Roman" panose="02020603050405020304" pitchFamily="18" charset="0"/>
              <a:ea typeface="SimSun" panose="02010600030101010101" pitchFamily="2" charset="-122"/>
              <a:cs typeface="Times New Roman" panose="02020603050405020304" pitchFamily="18" charset="0"/>
            </a:endParaRPr>
          </a:p>
          <a:p>
            <a:pPr lvl="2" algn="just"/>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Back pressure</a:t>
            </a:r>
          </a:p>
          <a:p>
            <a:pPr lvl="2" algn="just"/>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Choke Packet</a:t>
            </a:r>
          </a:p>
          <a:p>
            <a:pPr lvl="2" algn="just"/>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Implicit signaling</a:t>
            </a:r>
          </a:p>
          <a:p>
            <a:pPr lvl="2" algn="just"/>
            <a:r>
              <a:rPr lang="en-US" altLang="en-US" sz="2000" b="0" i="0" dirty="0" smtClean="0">
                <a:latin typeface="Times New Roman" panose="02020603050405020304" pitchFamily="18" charset="0"/>
                <a:ea typeface="SimSun" panose="02010600030101010101" pitchFamily="2" charset="-122"/>
                <a:cs typeface="Times New Roman" panose="02020603050405020304" pitchFamily="18" charset="0"/>
              </a:rPr>
              <a:t>Explicit signaling</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5761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36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366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36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36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367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36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D055DBE-3CC3-4E79-A4D9-72D66E3D0AD1}"/>
              </a:ext>
            </a:extLst>
          </p:cNvPr>
          <p:cNvSpPr txBox="1">
            <a:spLocks noChangeArrowheads="1"/>
          </p:cNvSpPr>
          <p:nvPr/>
        </p:nvSpPr>
        <p:spPr bwMode="auto">
          <a:xfrm>
            <a:off x="1106488" y="0"/>
            <a:ext cx="391636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Congestion Control</a:t>
            </a:r>
          </a:p>
        </p:txBody>
      </p:sp>
      <p:sp>
        <p:nvSpPr>
          <p:cNvPr id="113675" name="Rectangle 10"/>
          <p:cNvSpPr>
            <a:spLocks noChangeArrowheads="1"/>
          </p:cNvSpPr>
          <p:nvPr/>
        </p:nvSpPr>
        <p:spPr bwMode="auto">
          <a:xfrm>
            <a:off x="381000" y="1293813"/>
            <a:ext cx="7924800" cy="26161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Closed-loop congestion </a:t>
            </a:r>
            <a:r>
              <a:rPr lang="en-US" altLang="zh-CN" sz="2400" dirty="0" smtClean="0">
                <a:latin typeface="Times New Roman" panose="02020603050405020304" pitchFamily="18" charset="0"/>
                <a:ea typeface="SimSun" panose="02010600030101010101" pitchFamily="2" charset="-122"/>
                <a:cs typeface="Times New Roman" panose="02020603050405020304" pitchFamily="18" charset="0"/>
              </a:rPr>
              <a:t>control—</a:t>
            </a:r>
            <a:r>
              <a:rPr lang="en-US" altLang="zh-CN" sz="2000" dirty="0" smtClean="0">
                <a:latin typeface="Times New Roman" panose="02020603050405020304" pitchFamily="18" charset="0"/>
                <a:ea typeface="SimSun" panose="02010600030101010101" pitchFamily="2" charset="-122"/>
                <a:cs typeface="Times New Roman" panose="02020603050405020304" pitchFamily="18" charset="0"/>
              </a:rPr>
              <a:t>Backpressure –in VC </a:t>
            </a:r>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367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2025650"/>
            <a:ext cx="7026275" cy="253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263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smtClean="0">
                <a:latin typeface="Times-BoldItalic"/>
              </a:rPr>
              <a:t>Communication </a:t>
            </a:r>
            <a:r>
              <a:rPr lang="en-US" altLang="en-US" sz="2000" dirty="0">
                <a:latin typeface="Times-BoldItalic"/>
              </a:rPr>
              <a:t>at the network layer</a:t>
            </a:r>
          </a:p>
        </p:txBody>
      </p:sp>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25" y="920750"/>
            <a:ext cx="5146675"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1416050"/>
            <a:ext cx="21399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4267200"/>
            <a:ext cx="2290763"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8447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wipe(down)">
                                      <p:cBhvr>
                                        <p:cTn id="7" dur="500"/>
                                        <p:tgtEl>
                                          <p:spTgt spid="6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wipe(left)">
                                      <p:cBhvr>
                                        <p:cTn id="12" dur="5750"/>
                                        <p:tgtEl>
                                          <p:spTgt spid="61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6" presetClass="entr" presetSubtype="0" fill="hold"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wipe(down)">
                                      <p:cBhvr>
                                        <p:cTn id="17" dur="580">
                                          <p:stCondLst>
                                            <p:cond delay="0"/>
                                          </p:stCondLst>
                                        </p:cTn>
                                        <p:tgtEl>
                                          <p:spTgt spid="6152"/>
                                        </p:tgtEl>
                                      </p:cBhvr>
                                    </p:animEffect>
                                    <p:anim calcmode="lin" valueType="num">
                                      <p:cBhvr>
                                        <p:cTn id="18" dur="1822" tmFilter="0,0; 0.14,0.36; 0.43,0.73; 0.71,0.91; 1.0,1.0">
                                          <p:stCondLst>
                                            <p:cond delay="0"/>
                                          </p:stCondLst>
                                        </p:cTn>
                                        <p:tgtEl>
                                          <p:spTgt spid="6152"/>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152"/>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152"/>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152"/>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152"/>
                                        </p:tgtEl>
                                        <p:attrNameLst>
                                          <p:attrName>ppt_y</p:attrName>
                                        </p:attrNameLst>
                                      </p:cBhvr>
                                      <p:tavLst>
                                        <p:tav tm="0" fmla="#ppt_y-sin(pi*$)/81">
                                          <p:val>
                                            <p:fltVal val="0"/>
                                          </p:val>
                                        </p:tav>
                                        <p:tav tm="100000">
                                          <p:val>
                                            <p:fltVal val="1"/>
                                          </p:val>
                                        </p:tav>
                                      </p:tavLst>
                                    </p:anim>
                                    <p:animScale>
                                      <p:cBhvr>
                                        <p:cTn id="23" dur="26">
                                          <p:stCondLst>
                                            <p:cond delay="650"/>
                                          </p:stCondLst>
                                        </p:cTn>
                                        <p:tgtEl>
                                          <p:spTgt spid="6152"/>
                                        </p:tgtEl>
                                      </p:cBhvr>
                                      <p:to x="100000" y="60000"/>
                                    </p:animScale>
                                    <p:animScale>
                                      <p:cBhvr>
                                        <p:cTn id="24" dur="166" decel="50000">
                                          <p:stCondLst>
                                            <p:cond delay="676"/>
                                          </p:stCondLst>
                                        </p:cTn>
                                        <p:tgtEl>
                                          <p:spTgt spid="6152"/>
                                        </p:tgtEl>
                                      </p:cBhvr>
                                      <p:to x="100000" y="100000"/>
                                    </p:animScale>
                                    <p:animScale>
                                      <p:cBhvr>
                                        <p:cTn id="25" dur="26">
                                          <p:stCondLst>
                                            <p:cond delay="1312"/>
                                          </p:stCondLst>
                                        </p:cTn>
                                        <p:tgtEl>
                                          <p:spTgt spid="6152"/>
                                        </p:tgtEl>
                                      </p:cBhvr>
                                      <p:to x="100000" y="80000"/>
                                    </p:animScale>
                                    <p:animScale>
                                      <p:cBhvr>
                                        <p:cTn id="26" dur="166" decel="50000">
                                          <p:stCondLst>
                                            <p:cond delay="1338"/>
                                          </p:stCondLst>
                                        </p:cTn>
                                        <p:tgtEl>
                                          <p:spTgt spid="6152"/>
                                        </p:tgtEl>
                                      </p:cBhvr>
                                      <p:to x="100000" y="100000"/>
                                    </p:animScale>
                                    <p:animScale>
                                      <p:cBhvr>
                                        <p:cTn id="27" dur="26">
                                          <p:stCondLst>
                                            <p:cond delay="1642"/>
                                          </p:stCondLst>
                                        </p:cTn>
                                        <p:tgtEl>
                                          <p:spTgt spid="6152"/>
                                        </p:tgtEl>
                                      </p:cBhvr>
                                      <p:to x="100000" y="90000"/>
                                    </p:animScale>
                                    <p:animScale>
                                      <p:cBhvr>
                                        <p:cTn id="28" dur="166" decel="50000">
                                          <p:stCondLst>
                                            <p:cond delay="1668"/>
                                          </p:stCondLst>
                                        </p:cTn>
                                        <p:tgtEl>
                                          <p:spTgt spid="6152"/>
                                        </p:tgtEl>
                                      </p:cBhvr>
                                      <p:to x="100000" y="100000"/>
                                    </p:animScale>
                                    <p:animScale>
                                      <p:cBhvr>
                                        <p:cTn id="29" dur="26">
                                          <p:stCondLst>
                                            <p:cond delay="1808"/>
                                          </p:stCondLst>
                                        </p:cTn>
                                        <p:tgtEl>
                                          <p:spTgt spid="6152"/>
                                        </p:tgtEl>
                                      </p:cBhvr>
                                      <p:to x="100000" y="95000"/>
                                    </p:animScale>
                                    <p:animScale>
                                      <p:cBhvr>
                                        <p:cTn id="30" dur="166" decel="50000">
                                          <p:stCondLst>
                                            <p:cond delay="1834"/>
                                          </p:stCondLst>
                                        </p:cTn>
                                        <p:tgtEl>
                                          <p:spTgt spid="61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98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981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98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98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981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198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D055DBE-3CC3-4E79-A4D9-72D66E3D0AD1}"/>
              </a:ext>
            </a:extLst>
          </p:cNvPr>
          <p:cNvSpPr txBox="1">
            <a:spLocks noChangeArrowheads="1"/>
          </p:cNvSpPr>
          <p:nvPr/>
        </p:nvSpPr>
        <p:spPr bwMode="auto">
          <a:xfrm>
            <a:off x="1106488" y="0"/>
            <a:ext cx="3916362"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Congestion Control</a:t>
            </a:r>
          </a:p>
        </p:txBody>
      </p:sp>
      <p:sp>
        <p:nvSpPr>
          <p:cNvPr id="119819" name="Rectangle 10"/>
          <p:cNvSpPr>
            <a:spLocks noChangeArrowheads="1"/>
          </p:cNvSpPr>
          <p:nvPr/>
        </p:nvSpPr>
        <p:spPr bwMode="auto">
          <a:xfrm>
            <a:off x="381000" y="1293813"/>
            <a:ext cx="7924800" cy="7694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Closed-loop congestion control</a:t>
            </a:r>
          </a:p>
          <a:p>
            <a:pPr algn="just"/>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Choke Packet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 </a:t>
            </a:r>
            <a:r>
              <a:rPr lang="en-US" altLang="zh-CN" sz="2000" i="0" dirty="0">
                <a:latin typeface="Times New Roman" panose="02020603050405020304" pitchFamily="18" charset="0"/>
                <a:ea typeface="SimSun" panose="02010600030101010101" pitchFamily="2" charset="-122"/>
                <a:cs typeface="Times New Roman" panose="02020603050405020304" pitchFamily="18" charset="0"/>
              </a:rPr>
              <a:t>choke packet </a:t>
            </a:r>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982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238" y="2786063"/>
            <a:ext cx="6410325"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483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Your Understanding</a:t>
            </a:r>
            <a:endParaRPr lang="en-IN" dirty="0"/>
          </a:p>
        </p:txBody>
      </p:sp>
      <p:sp>
        <p:nvSpPr>
          <p:cNvPr id="3" name="Content Placeholder 2"/>
          <p:cNvSpPr>
            <a:spLocks noGrp="1"/>
          </p:cNvSpPr>
          <p:nvPr>
            <p:ph idx="1"/>
          </p:nvPr>
        </p:nvSpPr>
        <p:spPr/>
        <p:txBody>
          <a:bodyPr/>
          <a:lstStyle/>
          <a:p>
            <a:pPr>
              <a:lnSpc>
                <a:spcPct val="200000"/>
              </a:lnSpc>
            </a:pPr>
            <a:r>
              <a:rPr lang="en-US" altLang="en-IN" dirty="0" smtClean="0"/>
              <a:t>List out the network layer service</a:t>
            </a:r>
            <a:endParaRPr lang="en-US" altLang="en-IN" dirty="0" smtClean="0"/>
          </a:p>
          <a:p>
            <a:pPr>
              <a:lnSpc>
                <a:spcPct val="200000"/>
              </a:lnSpc>
            </a:pPr>
            <a:r>
              <a:rPr lang="en-US" altLang="en-IN" dirty="0" smtClean="0"/>
              <a:t>How choke and back pressure differs</a:t>
            </a:r>
          </a:p>
          <a:p>
            <a:pPr>
              <a:lnSpc>
                <a:spcPct val="200000"/>
              </a:lnSpc>
            </a:pPr>
            <a:r>
              <a:rPr lang="en-US" altLang="en-IN" dirty="0" smtClean="0"/>
              <a:t>What are the performance factors related to network layer?</a:t>
            </a:r>
            <a:endParaRPr lang="en-US" alt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a:t>
            </a:r>
            <a:r>
              <a:rPr lang="en-US" sz="2400" dirty="0" smtClean="0"/>
              <a:t>understand</a:t>
            </a:r>
            <a:endParaRPr lang="en-US" sz="2400" dirty="0"/>
          </a:p>
          <a:p>
            <a:pPr marL="0" indent="0">
              <a:buNone/>
            </a:pPr>
            <a:endParaRPr lang="en-US" sz="2400" dirty="0"/>
          </a:p>
          <a:p>
            <a:pPr marL="0" lvl="1" algn="just">
              <a:buFont typeface="Arial" panose="020B0604020202020204" pitchFamily="34" charset="0"/>
            </a:pPr>
            <a:r>
              <a:rPr lang="en-US" sz="2800" dirty="0">
                <a:latin typeface="Times-Roman"/>
              </a:rPr>
              <a:t>Network Layer Services</a:t>
            </a:r>
          </a:p>
          <a:p>
            <a:pPr marL="0" lvl="1" algn="just">
              <a:buFont typeface="Arial" panose="020B0604020202020204" pitchFamily="34" charset="0"/>
            </a:pPr>
            <a:endParaRPr lang="en-US" sz="2800" dirty="0">
              <a:latin typeface="Times-Roman"/>
            </a:endParaRPr>
          </a:p>
          <a:p>
            <a:pPr marL="0" lvl="1" algn="just">
              <a:buFont typeface="Arial" panose="020B0604020202020204" pitchFamily="34" charset="0"/>
            </a:pPr>
            <a:r>
              <a:rPr lang="en-US" sz="2800" dirty="0">
                <a:latin typeface="Times-Roman"/>
              </a:rPr>
              <a:t>Packet Switching</a:t>
            </a:r>
          </a:p>
          <a:p>
            <a:pPr marL="0" lvl="1" algn="just">
              <a:buFont typeface="Arial" panose="020B0604020202020204" pitchFamily="34" charset="0"/>
            </a:pPr>
            <a:endParaRPr lang="en-US" sz="2800" dirty="0">
              <a:latin typeface="Times-Roman"/>
            </a:endParaRPr>
          </a:p>
          <a:p>
            <a:pPr marL="0" lvl="1" algn="just">
              <a:buFont typeface="Arial" panose="020B0604020202020204" pitchFamily="34" charset="0"/>
            </a:pPr>
            <a:r>
              <a:rPr lang="en-US" sz="2800" dirty="0">
                <a:latin typeface="Times-Roman"/>
              </a:rPr>
              <a:t>Network Layer Performance</a:t>
            </a:r>
          </a:p>
          <a:p>
            <a:pPr marL="0" lvl="1" algn="just">
              <a:buFont typeface="Arial" panose="020B0604020202020204" pitchFamily="34" charset="0"/>
            </a:pPr>
            <a:endParaRPr lang="en-US" sz="2800" dirty="0">
              <a:latin typeface="Times-Roman"/>
            </a:endParaRPr>
          </a:p>
          <a:p>
            <a:pPr marL="0" lvl="1" algn="just">
              <a:buFont typeface="Arial" panose="020B0604020202020204" pitchFamily="34" charset="0"/>
            </a:pPr>
            <a:r>
              <a:rPr lang="en-US" sz="2800" dirty="0">
                <a:latin typeface="Times-Roman"/>
              </a:rPr>
              <a:t>Congestion Control</a:t>
            </a:r>
            <a:endParaRPr lang="en-US" dirty="0">
              <a:latin typeface="Times-Roman"/>
            </a:endParaRPr>
          </a:p>
          <a:p>
            <a:pPr marL="0" indent="0" eaLnBrk="1" hangingPunct="1">
              <a:lnSpc>
                <a:spcPct val="90000"/>
              </a:lnSpc>
              <a:buNone/>
            </a:pPr>
            <a:endParaRPr lang="en-US" dirty="0"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smtClean="0">
                <a:latin typeface="Times-BoldItalic"/>
              </a:rPr>
              <a:t>Communication </a:t>
            </a:r>
            <a:r>
              <a:rPr lang="en-US" altLang="en-US" sz="2000" dirty="0">
                <a:latin typeface="Times-BoldItalic"/>
              </a:rPr>
              <a:t>at the network layer</a:t>
            </a:r>
          </a:p>
        </p:txBody>
      </p:sp>
      <p:sp>
        <p:nvSpPr>
          <p:cNvPr id="13316" name="文本框 2"/>
          <p:cNvSpPr txBox="1">
            <a:spLocks noChangeArrowheads="1"/>
          </p:cNvSpPr>
          <p:nvPr/>
        </p:nvSpPr>
        <p:spPr bwMode="auto">
          <a:xfrm>
            <a:off x="228600" y="990600"/>
            <a:ext cx="85344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Network layer is involved at the source host, destination</a:t>
            </a:r>
            <a:b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b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host, and all routers in the path (R2, R4, R5, and R7). </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At the source host (Alice), the network layer accepts a packet from a transport layer, encapsulates the packet in a datagram, and delivers the packet to the data-link layer. </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At the destination host (Bob), the datagram is </a:t>
            </a:r>
            <a:r>
              <a:rPr lang="en-US" altLang="zh-CN" sz="2000" b="0" i="0" dirty="0" err="1" smtClean="0">
                <a:latin typeface="Times New Roman" panose="02020603050405020304" pitchFamily="18" charset="0"/>
                <a:ea typeface="SimSun" panose="02010600030101010101" pitchFamily="2" charset="-122"/>
                <a:cs typeface="Times New Roman" panose="02020603050405020304" pitchFamily="18" charset="0"/>
              </a:rPr>
              <a:t>decapsulated</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 and the packet is extracted and delivered to the corresponding transport layer</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A router in the path is normally shown with two data-link layers and two physical layers, because it receives a packet from one network and delivers it to another network.</a:t>
            </a:r>
            <a:r>
              <a:rPr lang="en-US" altLang="zh-CN" sz="2000" dirty="0" smtClean="0">
                <a:latin typeface="Times New Roman" panose="02020603050405020304" pitchFamily="18" charset="0"/>
                <a:ea typeface="SimSun" panose="02010600030101010101" pitchFamily="2" charset="-122"/>
                <a:cs typeface="Times New Roman" panose="02020603050405020304" pitchFamily="18" charset="0"/>
              </a:rPr>
              <a:t> </a:t>
            </a:r>
            <a:endParaRPr lang="zh-CN" altLang="en-US" sz="2000" b="0" i="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7972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36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36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36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36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36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36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A39893F7-8446-4624-9E04-B303DD3B8323}"/>
              </a:ext>
            </a:extLst>
          </p:cNvPr>
          <p:cNvSpPr txBox="1">
            <a:spLocks noChangeArrowheads="1"/>
          </p:cNvSpPr>
          <p:nvPr/>
        </p:nvSpPr>
        <p:spPr bwMode="auto">
          <a:xfrm>
            <a:off x="1106488" y="0"/>
            <a:ext cx="2390398" cy="646331"/>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3600" dirty="0" smtClean="0">
                <a:solidFill>
                  <a:schemeClr val="hlink"/>
                </a:solidFill>
                <a:effectLst>
                  <a:outerShdw blurRad="38100" dist="38100" dir="2700000" algn="tl">
                    <a:srgbClr val="C0C0C0"/>
                  </a:outerShdw>
                </a:effectLst>
                <a:latin typeface="Times New Roman" pitchFamily="18" charset="0"/>
              </a:rPr>
              <a:t>Packetizing</a:t>
            </a:r>
            <a:endParaRPr lang="en-US" altLang="en-US" sz="3600" dirty="0">
              <a:solidFill>
                <a:schemeClr val="hlink"/>
              </a:solidFill>
              <a:effectLst>
                <a:outerShdw blurRad="38100" dist="38100" dir="2700000" algn="tl">
                  <a:srgbClr val="C0C0C0"/>
                </a:outerShdw>
              </a:effectLst>
              <a:latin typeface="Times New Roman" pitchFamily="18" charset="0"/>
            </a:endParaRPr>
          </a:p>
        </p:txBody>
      </p:sp>
      <p:sp>
        <p:nvSpPr>
          <p:cNvPr id="15371" name="Rectangle 10"/>
          <p:cNvSpPr>
            <a:spLocks noChangeArrowheads="1"/>
          </p:cNvSpPr>
          <p:nvPr/>
        </p:nvSpPr>
        <p:spPr bwMode="auto">
          <a:xfrm>
            <a:off x="381000" y="1293813"/>
            <a:ext cx="8439472" cy="25545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The first duty of the network layer is definitely </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packetizing</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 encapsulating the payload (data received from upper layer) in a network-layer packet at the source and </a:t>
            </a:r>
            <a:r>
              <a:rPr lang="en-US" altLang="zh-CN" sz="2000" b="0" i="0" dirty="0" err="1">
                <a:latin typeface="Times New Roman" panose="02020603050405020304" pitchFamily="18" charset="0"/>
                <a:ea typeface="SimSun" panose="02010600030101010101" pitchFamily="2" charset="-122"/>
                <a:cs typeface="Times New Roman" panose="02020603050405020304" pitchFamily="18" charset="0"/>
              </a:rPr>
              <a:t>decapsulating</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 the payload from the network-layer packet at the destination</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a:t>
            </a:r>
          </a:p>
          <a:p>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Carry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 payload from the source to the destination without changing it or using it. </a:t>
            </a:r>
            <a:r>
              <a:rPr lang="en-US" altLang="zh-CN" sz="2000" b="0" i="0" dirty="0" err="1" smtClean="0">
                <a:latin typeface="Times New Roman" panose="02020603050405020304" pitchFamily="18" charset="0"/>
                <a:ea typeface="SimSun" panose="02010600030101010101" pitchFamily="2" charset="-122"/>
                <a:cs typeface="Times New Roman" panose="02020603050405020304" pitchFamily="18" charset="0"/>
              </a:rPr>
              <a:t>Eg.postal</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 office</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If the packet is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waiting until all fragments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arrive -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reassembling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-delivering</a:t>
            </a:r>
          </a:p>
        </p:txBody>
      </p:sp>
    </p:spTree>
    <p:extLst>
      <p:ext uri="{BB962C8B-B14F-4D97-AF65-F5344CB8AC3E}">
        <p14:creationId xmlns:p14="http://schemas.microsoft.com/office/powerpoint/2010/main" val="3421891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5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5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5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5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5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5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582CEE7-6065-45F3-9240-D603DC87ACCC}"/>
              </a:ext>
            </a:extLst>
          </p:cNvPr>
          <p:cNvSpPr txBox="1">
            <a:spLocks noChangeArrowheads="1"/>
          </p:cNvSpPr>
          <p:nvPr/>
        </p:nvSpPr>
        <p:spPr bwMode="auto">
          <a:xfrm>
            <a:off x="1106488" y="0"/>
            <a:ext cx="4955203" cy="646331"/>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3600" dirty="0" smtClean="0">
                <a:solidFill>
                  <a:schemeClr val="hlink"/>
                </a:solidFill>
                <a:effectLst>
                  <a:outerShdw blurRad="38100" dist="38100" dir="2700000" algn="tl">
                    <a:srgbClr val="C0C0C0"/>
                  </a:outerShdw>
                </a:effectLst>
                <a:latin typeface="Times New Roman" pitchFamily="18" charset="0"/>
              </a:rPr>
              <a:t>Routing </a:t>
            </a:r>
            <a:r>
              <a:rPr lang="en-US" altLang="en-US" sz="3600" dirty="0">
                <a:solidFill>
                  <a:schemeClr val="hlink"/>
                </a:solidFill>
                <a:effectLst>
                  <a:outerShdw blurRad="38100" dist="38100" dir="2700000" algn="tl">
                    <a:srgbClr val="C0C0C0"/>
                  </a:outerShdw>
                </a:effectLst>
                <a:latin typeface="Times New Roman" pitchFamily="18" charset="0"/>
              </a:rPr>
              <a:t>and Forwarding</a:t>
            </a:r>
          </a:p>
        </p:txBody>
      </p:sp>
      <p:sp>
        <p:nvSpPr>
          <p:cNvPr id="21515" name="Rectangle 10"/>
          <p:cNvSpPr>
            <a:spLocks noChangeArrowheads="1"/>
          </p:cNvSpPr>
          <p:nvPr/>
        </p:nvSpPr>
        <p:spPr bwMode="auto">
          <a:xfrm>
            <a:off x="381000" y="1293813"/>
            <a:ext cx="7924800" cy="32932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pitchFamily="18" charset="0"/>
              </a:rPr>
              <a:t>Routing</a:t>
            </a:r>
          </a:p>
          <a:p>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The network layer is responsible for routing the packet from its source to the destination. </a:t>
            </a:r>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The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network layer is responsible for finding the best one among these possible routes</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a:t>
            </a:r>
          </a:p>
          <a:p>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Routing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protocols to help the routers coordinate their knowledge about the neighborhood and to come up with consistent tables to be used when a packet arrives. </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8400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5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6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5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 xmlns:a16="http://schemas.microsoft.com/office/drawing/2014/main" id="{9582CEE7-6065-45F3-9240-D603DC87ACCC}"/>
              </a:ext>
            </a:extLst>
          </p:cNvPr>
          <p:cNvSpPr txBox="1">
            <a:spLocks noChangeArrowheads="1"/>
          </p:cNvSpPr>
          <p:nvPr/>
        </p:nvSpPr>
        <p:spPr bwMode="auto">
          <a:xfrm>
            <a:off x="1106488" y="0"/>
            <a:ext cx="4955203" cy="646331"/>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3600" dirty="0" smtClean="0">
                <a:solidFill>
                  <a:schemeClr val="hlink"/>
                </a:solidFill>
                <a:effectLst>
                  <a:outerShdw blurRad="38100" dist="38100" dir="2700000" algn="tl">
                    <a:srgbClr val="C0C0C0"/>
                  </a:outerShdw>
                </a:effectLst>
                <a:latin typeface="Times New Roman" pitchFamily="18" charset="0"/>
              </a:rPr>
              <a:t>Routing </a:t>
            </a:r>
            <a:r>
              <a:rPr lang="en-US" altLang="en-US" sz="3600" dirty="0">
                <a:solidFill>
                  <a:schemeClr val="hlink"/>
                </a:solidFill>
                <a:effectLst>
                  <a:outerShdw blurRad="38100" dist="38100" dir="2700000" algn="tl">
                    <a:srgbClr val="C0C0C0"/>
                  </a:outerShdw>
                </a:effectLst>
                <a:latin typeface="Times New Roman" pitchFamily="18" charset="0"/>
              </a:rPr>
              <a:t>and Forwarding</a:t>
            </a:r>
          </a:p>
        </p:txBody>
      </p:sp>
      <p:sp>
        <p:nvSpPr>
          <p:cNvPr id="23563" name="Rectangle 10"/>
          <p:cNvSpPr>
            <a:spLocks noChangeArrowheads="1"/>
          </p:cNvSpPr>
          <p:nvPr/>
        </p:nvSpPr>
        <p:spPr bwMode="auto">
          <a:xfrm>
            <a:off x="381000" y="1293813"/>
            <a:ext cx="7924800" cy="2985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pitchFamily="18" charset="0"/>
              </a:rPr>
              <a:t>Forwarding</a:t>
            </a: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Forwarding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can be defined as the action applied by each router when a packet arrives at one of its interfaces</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a:t>
            </a: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The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decision-making table a router normally uses for applying this action is sometimes called the forwarding table and sometimes the routing table. </a:t>
            </a:r>
            <a:endPar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Router destination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address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to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find the corresponding output interface number in the forwarding </a:t>
            </a:r>
            <a:r>
              <a:rPr lang="en-US" altLang="zh-CN" sz="2000" b="0" i="0" dirty="0" smtClean="0">
                <a:latin typeface="Times New Roman" panose="02020603050405020304" pitchFamily="18" charset="0"/>
                <a:ea typeface="SimSun" panose="02010600030101010101" pitchFamily="2" charset="-122"/>
                <a:cs typeface="Times New Roman" panose="02020603050405020304" pitchFamily="18" charset="0"/>
              </a:rPr>
              <a:t>table.</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35477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TotalTime>
  <Words>1593</Words>
  <Application>Microsoft Office PowerPoint</Application>
  <PresentationFormat>On-screen Show (4:3)</PresentationFormat>
  <Paragraphs>285</Paragraphs>
  <Slides>53</Slides>
  <Notes>48</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0</vt:i4>
      </vt:variant>
      <vt:variant>
        <vt:lpstr>Slide Titles</vt:lpstr>
      </vt:variant>
      <vt:variant>
        <vt:i4>53</vt:i4>
      </vt:variant>
    </vt:vector>
  </HeadingPairs>
  <TitlesOfParts>
    <vt:vector size="66" baseType="lpstr">
      <vt:lpstr>宋体</vt:lpstr>
      <vt:lpstr>宋体</vt:lpstr>
      <vt:lpstr>Arial</vt:lpstr>
      <vt:lpstr>Arial Black</vt:lpstr>
      <vt:lpstr>Tahoma</vt:lpstr>
      <vt:lpstr>Times</vt:lpstr>
      <vt:lpstr>Times New Roman</vt:lpstr>
      <vt:lpstr>Times-BoldItalic</vt:lpstr>
      <vt:lpstr>Times-Roman</vt:lpstr>
      <vt:lpstr>Verdana</vt:lpstr>
      <vt:lpstr>Wingdings</vt:lpstr>
      <vt:lpstr>1_Default Design</vt:lpstr>
      <vt:lpstr>2_Default Design</vt:lpstr>
      <vt:lpstr>PowerPoint Presentation</vt:lpstr>
      <vt:lpstr>PowerPoint Presentation</vt:lpstr>
      <vt:lpstr>PowerPoint Presentation</vt:lpstr>
      <vt:lpstr>Network layer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Admin</cp:lastModifiedBy>
  <cp:revision>759</cp:revision>
  <dcterms:created xsi:type="dcterms:W3CDTF">2008-07-27T22:34:00Z</dcterms:created>
  <dcterms:modified xsi:type="dcterms:W3CDTF">2020-09-15T08:26:40Z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